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ppt/notesSlides/notesSlide1.xml" ContentType="application/vnd.openxmlformats-officedocument.presentationml.notesSlide+xml"/>
  <Override PartName="/ppt/charts/chart4.xml" ContentType="application/vnd.openxmlformats-officedocument.drawingml.chart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</p:sldMasterIdLst>
  <p:notesMasterIdLst>
    <p:notesMasterId r:id="rId39"/>
  </p:notesMasterIdLst>
  <p:sldIdLst>
    <p:sldId id="256" r:id="rId2"/>
    <p:sldId id="296" r:id="rId3"/>
    <p:sldId id="258" r:id="rId4"/>
    <p:sldId id="282" r:id="rId5"/>
    <p:sldId id="285" r:id="rId6"/>
    <p:sldId id="288" r:id="rId7"/>
    <p:sldId id="287" r:id="rId8"/>
    <p:sldId id="273" r:id="rId9"/>
    <p:sldId id="290" r:id="rId10"/>
    <p:sldId id="291" r:id="rId11"/>
    <p:sldId id="292" r:id="rId12"/>
    <p:sldId id="274" r:id="rId13"/>
    <p:sldId id="276" r:id="rId14"/>
    <p:sldId id="281" r:id="rId15"/>
    <p:sldId id="271" r:id="rId16"/>
    <p:sldId id="294" r:id="rId17"/>
    <p:sldId id="270" r:id="rId18"/>
    <p:sldId id="295" r:id="rId19"/>
    <p:sldId id="297" r:id="rId20"/>
    <p:sldId id="298" r:id="rId21"/>
    <p:sldId id="259" r:id="rId22"/>
    <p:sldId id="260" r:id="rId23"/>
    <p:sldId id="261" r:id="rId24"/>
    <p:sldId id="262" r:id="rId25"/>
    <p:sldId id="263" r:id="rId26"/>
    <p:sldId id="264" r:id="rId27"/>
    <p:sldId id="265" r:id="rId28"/>
    <p:sldId id="272" r:id="rId29"/>
    <p:sldId id="266" r:id="rId30"/>
    <p:sldId id="269" r:id="rId31"/>
    <p:sldId id="267" r:id="rId32"/>
    <p:sldId id="268" r:id="rId33"/>
    <p:sldId id="278" r:id="rId34"/>
    <p:sldId id="279" r:id="rId35"/>
    <p:sldId id="280" r:id="rId36"/>
    <p:sldId id="257" r:id="rId37"/>
    <p:sldId id="289" r:id="rId38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4" d="100"/>
          <a:sy n="94" d="100"/>
        </p:scale>
        <p:origin x="-1284" y="-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E:\d\Dokumentumok\Btt%20titk&#225;r\toj&#225;ssz&#246;vets&#233;g\havi%20jelent&#233;sek%20statisztik&#225;k\&#225;gazati%20t&#225;j&#233;koztat&#243;\2010\2010.%20&#233;vi%20termel&#233;si%20&#233;s%20&#225;radatok%20+%202000%20t&#337;l%20adatok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E:\d\Dokumentumok\Btt%20titk&#225;r\toj&#225;ssz&#246;vets&#233;g\animal%20welfare\tojotyukosszesites_TOTAL%202012%201-7%20h&#243;%20N&#233;bih%20Pall&#243;s.xlsx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E:\d\Dokumentumok\Btt%20titk&#225;r\toj&#225;ssz&#246;vets&#233;g\tart&#225;stechnol&#243;giai%20felm&#233;r&#233;s\t&#243;j&#243;ty&#250;k%20tart&#233;&#225;stechn%20felm&#233;r&#233;s%202010.xlsx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C:\Users\MGy&#246;rgyi\AppData\Local\Microsoft\Windows\Temporary%20Internet%20Files\Content.Outlook\P2XH24MF\prevexperts%20UE2%20October%202012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hu-HU" dirty="0">
                <a:solidFill>
                  <a:schemeClr val="accent3">
                    <a:lumMod val="50000"/>
                  </a:schemeClr>
                </a:solidFill>
              </a:rPr>
              <a:t>Tojástermelés az elmúlt 10 évben (db)</a:t>
            </a:r>
          </a:p>
        </c:rich>
      </c:tx>
      <c:layout>
        <c:manualLayout>
          <c:xMode val="edge"/>
          <c:yMode val="edge"/>
          <c:x val="0.28177857976086412"/>
          <c:y val="4.3407487791644137E-3"/>
        </c:manualLayout>
      </c:layout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'jércetel, tojsterm.2000-'!$A$8</c:f>
              <c:strCache>
                <c:ptCount val="1"/>
                <c:pt idx="0">
                  <c:v>db</c:v>
                </c:pt>
              </c:strCache>
            </c:strRef>
          </c:tx>
          <c:invertIfNegative val="0"/>
          <c:cat>
            <c:strRef>
              <c:f>'jércetel, tojsterm.2000-'!$B$7:$N$7</c:f>
              <c:strCache>
                <c:ptCount val="13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 1-7 hó</c:v>
                </c:pt>
              </c:strCache>
            </c:strRef>
          </c:cat>
          <c:val>
            <c:numRef>
              <c:f>'jércetel, tojsterm.2000-'!$B$8:$N$8</c:f>
              <c:numCache>
                <c:formatCode>_(* #,##0_);_(* \(#,##0\);_(* "-"_);_(@_)</c:formatCode>
                <c:ptCount val="13"/>
                <c:pt idx="0">
                  <c:v>1451232602</c:v>
                </c:pt>
                <c:pt idx="1">
                  <c:v>1531755469</c:v>
                </c:pt>
                <c:pt idx="2">
                  <c:v>1532063093</c:v>
                </c:pt>
                <c:pt idx="3">
                  <c:v>1444268191</c:v>
                </c:pt>
                <c:pt idx="4">
                  <c:v>1256908909</c:v>
                </c:pt>
                <c:pt idx="5">
                  <c:v>1216063758</c:v>
                </c:pt>
                <c:pt idx="6">
                  <c:v>1169336643</c:v>
                </c:pt>
                <c:pt idx="7">
                  <c:v>1070941770</c:v>
                </c:pt>
                <c:pt idx="8">
                  <c:v>1069636022</c:v>
                </c:pt>
                <c:pt idx="9">
                  <c:v>865840074</c:v>
                </c:pt>
                <c:pt idx="10">
                  <c:v>988729000</c:v>
                </c:pt>
                <c:pt idx="11" formatCode="General">
                  <c:v>837907876</c:v>
                </c:pt>
                <c:pt idx="12">
                  <c:v>520591119.45389998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8078208"/>
        <c:axId val="48120960"/>
        <c:axId val="0"/>
      </c:bar3DChart>
      <c:catAx>
        <c:axId val="480782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48120960"/>
        <c:crossesAt val="0"/>
        <c:auto val="1"/>
        <c:lblAlgn val="ctr"/>
        <c:lblOffset val="100"/>
        <c:noMultiLvlLbl val="0"/>
      </c:catAx>
      <c:valAx>
        <c:axId val="48120960"/>
        <c:scaling>
          <c:orientation val="minMax"/>
          <c:min val="0"/>
        </c:scaling>
        <c:delete val="0"/>
        <c:axPos val="l"/>
        <c:majorGridlines/>
        <c:numFmt formatCode="_(* #,##0_);_(* \(#,##0\);_(* &quot;-&quot;_);_(@_)" sourceLinked="1"/>
        <c:majorTickMark val="out"/>
        <c:minorTickMark val="none"/>
        <c:tickLblPos val="nextTo"/>
        <c:crossAx val="48078208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ser>
          <c:idx val="0"/>
          <c:order val="0"/>
          <c:explosion val="25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Munka2!$B$7:$F$7</c:f>
              <c:strCache>
                <c:ptCount val="5"/>
                <c:pt idx="0">
                  <c:v>Szabadtartás</c:v>
                </c:pt>
                <c:pt idx="1">
                  <c:v>Alternatív tartás</c:v>
                </c:pt>
                <c:pt idx="2">
                  <c:v>Biotartás</c:v>
                </c:pt>
                <c:pt idx="3">
                  <c:v>Feljavított ketreces tartás</c:v>
                </c:pt>
                <c:pt idx="4">
                  <c:v>feljav. és fel nem jav. ketreces t. </c:v>
                </c:pt>
              </c:strCache>
            </c:strRef>
          </c:cat>
          <c:val>
            <c:numRef>
              <c:f>Munka2!$B$8:$F$8</c:f>
              <c:numCache>
                <c:formatCode>General</c:formatCode>
                <c:ptCount val="5"/>
                <c:pt idx="0">
                  <c:v>14750</c:v>
                </c:pt>
                <c:pt idx="1">
                  <c:v>980152</c:v>
                </c:pt>
                <c:pt idx="2">
                  <c:v>29600</c:v>
                </c:pt>
                <c:pt idx="3">
                  <c:v>2781855</c:v>
                </c:pt>
                <c:pt idx="4">
                  <c:v>0</c:v>
                </c:pt>
              </c:numCache>
            </c:numRef>
          </c:val>
        </c:ser>
        <c:ser>
          <c:idx val="1"/>
          <c:order val="1"/>
          <c:explosion val="25"/>
          <c:cat>
            <c:strRef>
              <c:f>Munka2!$B$7:$F$7</c:f>
              <c:strCache>
                <c:ptCount val="5"/>
                <c:pt idx="0">
                  <c:v>Szabadtartás</c:v>
                </c:pt>
                <c:pt idx="1">
                  <c:v>Alternatív tartás</c:v>
                </c:pt>
                <c:pt idx="2">
                  <c:v>Biotartás</c:v>
                </c:pt>
                <c:pt idx="3">
                  <c:v>Feljavított ketreces tartás</c:v>
                </c:pt>
                <c:pt idx="4">
                  <c:v>feljav. és fel nem jav. ketreces t. </c:v>
                </c:pt>
              </c:strCache>
            </c:strRef>
          </c:cat>
          <c:val>
            <c:numRef>
              <c:f>Munka2!$B$9:$F$9</c:f>
              <c:numCache>
                <c:formatCode>0.00</c:formatCode>
                <c:ptCount val="5"/>
                <c:pt idx="0">
                  <c:v>0.38750963191313897</c:v>
                </c:pt>
                <c:pt idx="1">
                  <c:v>25.750395982300127</c:v>
                </c:pt>
                <c:pt idx="2">
                  <c:v>0.77764644777145264</c:v>
                </c:pt>
                <c:pt idx="3">
                  <c:v>73.084447938015273</c:v>
                </c:pt>
                <c:pt idx="4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egendEntry>
        <c:idx val="0"/>
        <c:txPr>
          <a:bodyPr/>
          <a:lstStyle/>
          <a:p>
            <a:pPr>
              <a:defRPr sz="1400"/>
            </a:pPr>
            <a:endParaRPr lang="hu-HU"/>
          </a:p>
        </c:txPr>
      </c:legendEntry>
      <c:legendEntry>
        <c:idx val="1"/>
        <c:txPr>
          <a:bodyPr/>
          <a:lstStyle/>
          <a:p>
            <a:pPr>
              <a:defRPr sz="1400"/>
            </a:pPr>
            <a:endParaRPr lang="hu-HU"/>
          </a:p>
        </c:txPr>
      </c:legendEntry>
      <c:legendEntry>
        <c:idx val="2"/>
        <c:txPr>
          <a:bodyPr/>
          <a:lstStyle/>
          <a:p>
            <a:pPr>
              <a:defRPr sz="1400"/>
            </a:pPr>
            <a:endParaRPr lang="hu-HU"/>
          </a:p>
        </c:txPr>
      </c:legendEntry>
      <c:legendEntry>
        <c:idx val="3"/>
        <c:txPr>
          <a:bodyPr/>
          <a:lstStyle/>
          <a:p>
            <a:pPr>
              <a:defRPr sz="1400"/>
            </a:pPr>
            <a:endParaRPr lang="hu-HU"/>
          </a:p>
        </c:txPr>
      </c:legendEntry>
      <c:legendEntry>
        <c:idx val="4"/>
        <c:delete val="1"/>
      </c:legendEntry>
      <c:layout>
        <c:manualLayout>
          <c:xMode val="edge"/>
          <c:yMode val="edge"/>
          <c:x val="0.64507675817832244"/>
          <c:y val="7.3345917713562733E-2"/>
          <c:w val="0.33900853462722885"/>
          <c:h val="0.80180817673822602"/>
        </c:manualLayout>
      </c:layout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1528433945756824E-2"/>
          <c:y val="0.18287037037037041"/>
          <c:w val="0.46388888888889329"/>
          <c:h val="0.77314814814815314"/>
        </c:manualLayout>
      </c:layout>
      <c:pieChart>
        <c:varyColors val="1"/>
        <c:ser>
          <c:idx val="0"/>
          <c:order val="0"/>
          <c:explosion val="25"/>
          <c:dPt>
            <c:idx val="1"/>
            <c:bubble3D val="0"/>
            <c:explosion val="27"/>
          </c:dPt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'grafikonok 2011-2012'!$C$10:$H$10</c:f>
              <c:strCache>
                <c:ptCount val="6"/>
                <c:pt idx="0">
                  <c:v>hagyományos ketrec</c:v>
                </c:pt>
                <c:pt idx="1">
                  <c:v>felújított ketrec</c:v>
                </c:pt>
                <c:pt idx="2">
                  <c:v>mélyalmos</c:v>
                </c:pt>
                <c:pt idx="3">
                  <c:v>alternatív</c:v>
                </c:pt>
                <c:pt idx="4">
                  <c:v>kifutós</c:v>
                </c:pt>
                <c:pt idx="5">
                  <c:v>biotartás</c:v>
                </c:pt>
              </c:strCache>
            </c:strRef>
          </c:cat>
          <c:val>
            <c:numRef>
              <c:f>'grafikonok 2011-2012'!$C$11:$H$11</c:f>
              <c:numCache>
                <c:formatCode>0.00</c:formatCode>
                <c:ptCount val="6"/>
                <c:pt idx="0">
                  <c:v>43.056292314930801</c:v>
                </c:pt>
                <c:pt idx="1">
                  <c:v>44.033524988237545</c:v>
                </c:pt>
                <c:pt idx="2">
                  <c:v>6.819831099131572</c:v>
                </c:pt>
                <c:pt idx="3">
                  <c:v>6.090351597700141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egendEntry>
        <c:idx val="0"/>
        <c:txPr>
          <a:bodyPr/>
          <a:lstStyle/>
          <a:p>
            <a:pPr>
              <a:defRPr sz="1400">
                <a:solidFill>
                  <a:schemeClr val="accent1">
                    <a:lumMod val="50000"/>
                  </a:schemeClr>
                </a:solidFill>
              </a:defRPr>
            </a:pPr>
            <a:endParaRPr lang="hu-HU"/>
          </a:p>
        </c:txPr>
      </c:legendEntry>
      <c:legendEntry>
        <c:idx val="1"/>
        <c:txPr>
          <a:bodyPr/>
          <a:lstStyle/>
          <a:p>
            <a:pPr>
              <a:defRPr sz="1400">
                <a:solidFill>
                  <a:schemeClr val="accent1">
                    <a:lumMod val="50000"/>
                  </a:schemeClr>
                </a:solidFill>
              </a:defRPr>
            </a:pPr>
            <a:endParaRPr lang="hu-HU"/>
          </a:p>
        </c:txPr>
      </c:legendEntry>
      <c:legendEntry>
        <c:idx val="2"/>
        <c:txPr>
          <a:bodyPr/>
          <a:lstStyle/>
          <a:p>
            <a:pPr>
              <a:defRPr sz="1400">
                <a:solidFill>
                  <a:schemeClr val="accent1">
                    <a:lumMod val="50000"/>
                  </a:schemeClr>
                </a:solidFill>
              </a:defRPr>
            </a:pPr>
            <a:endParaRPr lang="hu-HU"/>
          </a:p>
        </c:txPr>
      </c:legendEntry>
      <c:legendEntry>
        <c:idx val="3"/>
        <c:txPr>
          <a:bodyPr/>
          <a:lstStyle/>
          <a:p>
            <a:pPr>
              <a:defRPr sz="1400">
                <a:solidFill>
                  <a:schemeClr val="accent1">
                    <a:lumMod val="50000"/>
                  </a:schemeClr>
                </a:solidFill>
              </a:defRPr>
            </a:pPr>
            <a:endParaRPr lang="hu-HU"/>
          </a:p>
        </c:txPr>
      </c:legendEntry>
      <c:legendEntry>
        <c:idx val="4"/>
        <c:txPr>
          <a:bodyPr/>
          <a:lstStyle/>
          <a:p>
            <a:pPr>
              <a:defRPr sz="1400">
                <a:solidFill>
                  <a:schemeClr val="accent1">
                    <a:lumMod val="50000"/>
                  </a:schemeClr>
                </a:solidFill>
              </a:defRPr>
            </a:pPr>
            <a:endParaRPr lang="hu-HU"/>
          </a:p>
        </c:txPr>
      </c:legendEntry>
      <c:legendEntry>
        <c:idx val="5"/>
        <c:txPr>
          <a:bodyPr/>
          <a:lstStyle/>
          <a:p>
            <a:pPr>
              <a:defRPr sz="1400">
                <a:solidFill>
                  <a:schemeClr val="accent1">
                    <a:lumMod val="50000"/>
                  </a:schemeClr>
                </a:solidFill>
              </a:defRPr>
            </a:pPr>
            <a:endParaRPr lang="hu-HU"/>
          </a:p>
        </c:txPr>
      </c:legendEntry>
      <c:layout>
        <c:manualLayout>
          <c:xMode val="edge"/>
          <c:yMode val="edge"/>
          <c:x val="0.57328608923884516"/>
          <c:y val="0.10700459317585302"/>
          <c:w val="0.41004724409448828"/>
          <c:h val="0.71654636920384951"/>
        </c:manualLayout>
      </c:layout>
      <c:overlay val="0"/>
      <c:txPr>
        <a:bodyPr/>
        <a:lstStyle/>
        <a:p>
          <a:pPr>
            <a:defRPr sz="1100"/>
          </a:pPr>
          <a:endParaRPr lang="hu-HU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57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hu-HU" sz="1800" b="1" i="0" u="none" strike="noStrike" baseline="0">
                <a:solidFill>
                  <a:srgbClr val="0000FF"/>
                </a:solidFill>
                <a:latin typeface="Arial"/>
                <a:cs typeface="Arial"/>
              </a:rPr>
              <a:t>Experts EU production forecast of  Eggs for consumption</a:t>
            </a:r>
            <a:r>
              <a:rPr lang="hu-HU" sz="1400" b="1" i="0" u="none" strike="noStrike" baseline="0">
                <a:solidFill>
                  <a:srgbClr val="0000FF"/>
                </a:solidFill>
                <a:latin typeface="Arial"/>
                <a:cs typeface="Arial"/>
              </a:rPr>
              <a:t> </a:t>
            </a:r>
          </a:p>
          <a:p>
            <a:pPr>
              <a:defRPr sz="157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hu-HU" sz="1400" b="1" i="0" u="none" strike="noStrike" baseline="0">
                <a:solidFill>
                  <a:srgbClr val="FF0000"/>
                </a:solidFill>
                <a:latin typeface="Arial"/>
                <a:cs typeface="Arial"/>
              </a:rPr>
              <a:t>2012:  6,331 MioT </a:t>
            </a:r>
            <a:r>
              <a:rPr lang="hu-HU" sz="1400" b="1" i="1" u="none" strike="noStrike" baseline="0">
                <a:solidFill>
                  <a:srgbClr val="FF0000"/>
                </a:solidFill>
                <a:latin typeface="Arial"/>
                <a:cs typeface="Arial"/>
              </a:rPr>
              <a:t> (- 2.0%) &amp; 2013:  6,433 MioT (+1,9%)</a:t>
            </a:r>
          </a:p>
        </c:rich>
      </c:tx>
      <c:layout>
        <c:manualLayout>
          <c:xMode val="edge"/>
          <c:yMode val="edge"/>
          <c:x val="0.1344346307624332"/>
          <c:y val="4.0866568193008414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6.4283470770440082E-2"/>
          <c:y val="0.15109641194017323"/>
          <c:w val="0.91149904436387796"/>
          <c:h val="0.7336287543082239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'Oeufs cons'!$B$84</c:f>
              <c:strCache>
                <c:ptCount val="1"/>
                <c:pt idx="0">
                  <c:v>2010</c:v>
                </c:pt>
              </c:strCache>
            </c:strRef>
          </c:tx>
          <c:spPr>
            <a:solidFill>
              <a:srgbClr val="FF0000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cat>
            <c:strRef>
              <c:f>'Oeufs cons'!$C$101:$AB$101</c:f>
              <c:strCache>
                <c:ptCount val="26"/>
                <c:pt idx="0">
                  <c:v>BE</c:v>
                </c:pt>
                <c:pt idx="1">
                  <c:v>BG</c:v>
                </c:pt>
                <c:pt idx="2">
                  <c:v>CZ</c:v>
                </c:pt>
                <c:pt idx="3">
                  <c:v>DK</c:v>
                </c:pt>
                <c:pt idx="4">
                  <c:v>DE</c:v>
                </c:pt>
                <c:pt idx="5">
                  <c:v>EE</c:v>
                </c:pt>
                <c:pt idx="6">
                  <c:v>EL</c:v>
                </c:pt>
                <c:pt idx="7">
                  <c:v>ES</c:v>
                </c:pt>
                <c:pt idx="8">
                  <c:v>FR</c:v>
                </c:pt>
                <c:pt idx="9">
                  <c:v>IE</c:v>
                </c:pt>
                <c:pt idx="10">
                  <c:v>IT</c:v>
                </c:pt>
                <c:pt idx="11">
                  <c:v>CY</c:v>
                </c:pt>
                <c:pt idx="12">
                  <c:v>LV</c:v>
                </c:pt>
                <c:pt idx="13">
                  <c:v>LT</c:v>
                </c:pt>
                <c:pt idx="14">
                  <c:v>HU</c:v>
                </c:pt>
                <c:pt idx="15">
                  <c:v>MT</c:v>
                </c:pt>
                <c:pt idx="16">
                  <c:v>NL</c:v>
                </c:pt>
                <c:pt idx="17">
                  <c:v>AT</c:v>
                </c:pt>
                <c:pt idx="18">
                  <c:v>PL</c:v>
                </c:pt>
                <c:pt idx="19">
                  <c:v>PT</c:v>
                </c:pt>
                <c:pt idx="20">
                  <c:v>RO</c:v>
                </c:pt>
                <c:pt idx="21">
                  <c:v>SI</c:v>
                </c:pt>
                <c:pt idx="22">
                  <c:v>SK</c:v>
                </c:pt>
                <c:pt idx="23">
                  <c:v>FI</c:v>
                </c:pt>
                <c:pt idx="24">
                  <c:v>SE</c:v>
                </c:pt>
                <c:pt idx="25">
                  <c:v>UK</c:v>
                </c:pt>
              </c:strCache>
            </c:strRef>
          </c:cat>
          <c:val>
            <c:numRef>
              <c:f>'Oeufs cons'!$C$84:$AB$84</c:f>
              <c:numCache>
                <c:formatCode>#,##0</c:formatCode>
                <c:ptCount val="26"/>
                <c:pt idx="0">
                  <c:v>117.6</c:v>
                </c:pt>
                <c:pt idx="1">
                  <c:v>80.599999999999994</c:v>
                </c:pt>
                <c:pt idx="2">
                  <c:v>122</c:v>
                </c:pt>
                <c:pt idx="3">
                  <c:v>63</c:v>
                </c:pt>
                <c:pt idx="4">
                  <c:v>594.9</c:v>
                </c:pt>
                <c:pt idx="5">
                  <c:v>10.6</c:v>
                </c:pt>
                <c:pt idx="6">
                  <c:v>90.5</c:v>
                </c:pt>
                <c:pt idx="7">
                  <c:v>737.28000000000054</c:v>
                </c:pt>
                <c:pt idx="8">
                  <c:v>875.4</c:v>
                </c:pt>
                <c:pt idx="9">
                  <c:v>37.6</c:v>
                </c:pt>
                <c:pt idx="10">
                  <c:v>700</c:v>
                </c:pt>
                <c:pt idx="11">
                  <c:v>7.2</c:v>
                </c:pt>
                <c:pt idx="12">
                  <c:v>39.700000000000003</c:v>
                </c:pt>
                <c:pt idx="13">
                  <c:v>47</c:v>
                </c:pt>
                <c:pt idx="14">
                  <c:v>135.69999999999999</c:v>
                </c:pt>
                <c:pt idx="15">
                  <c:v>5</c:v>
                </c:pt>
                <c:pt idx="16">
                  <c:v>619</c:v>
                </c:pt>
                <c:pt idx="17">
                  <c:v>89.5</c:v>
                </c:pt>
                <c:pt idx="18">
                  <c:v>567</c:v>
                </c:pt>
                <c:pt idx="19">
                  <c:v>108</c:v>
                </c:pt>
                <c:pt idx="20">
                  <c:v>297.10000000000002</c:v>
                </c:pt>
                <c:pt idx="21">
                  <c:v>19.799999999999986</c:v>
                </c:pt>
                <c:pt idx="22">
                  <c:v>69.599999999999994</c:v>
                </c:pt>
                <c:pt idx="23">
                  <c:v>53.6</c:v>
                </c:pt>
                <c:pt idx="24">
                  <c:v>90</c:v>
                </c:pt>
                <c:pt idx="25">
                  <c:v>620.79000000000053</c:v>
                </c:pt>
              </c:numCache>
            </c:numRef>
          </c:val>
        </c:ser>
        <c:ser>
          <c:idx val="1"/>
          <c:order val="1"/>
          <c:tx>
            <c:strRef>
              <c:f>'Oeufs cons'!$B$88</c:f>
              <c:strCache>
                <c:ptCount val="1"/>
                <c:pt idx="0">
                  <c:v>2011</c:v>
                </c:pt>
              </c:strCache>
            </c:strRef>
          </c:tx>
          <c:spPr>
            <a:solidFill>
              <a:srgbClr val="000000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cat>
            <c:strRef>
              <c:f>'Oeufs cons'!$C$101:$AB$101</c:f>
              <c:strCache>
                <c:ptCount val="26"/>
                <c:pt idx="0">
                  <c:v>BE</c:v>
                </c:pt>
                <c:pt idx="1">
                  <c:v>BG</c:v>
                </c:pt>
                <c:pt idx="2">
                  <c:v>CZ</c:v>
                </c:pt>
                <c:pt idx="3">
                  <c:v>DK</c:v>
                </c:pt>
                <c:pt idx="4">
                  <c:v>DE</c:v>
                </c:pt>
                <c:pt idx="5">
                  <c:v>EE</c:v>
                </c:pt>
                <c:pt idx="6">
                  <c:v>EL</c:v>
                </c:pt>
                <c:pt idx="7">
                  <c:v>ES</c:v>
                </c:pt>
                <c:pt idx="8">
                  <c:v>FR</c:v>
                </c:pt>
                <c:pt idx="9">
                  <c:v>IE</c:v>
                </c:pt>
                <c:pt idx="10">
                  <c:v>IT</c:v>
                </c:pt>
                <c:pt idx="11">
                  <c:v>CY</c:v>
                </c:pt>
                <c:pt idx="12">
                  <c:v>LV</c:v>
                </c:pt>
                <c:pt idx="13">
                  <c:v>LT</c:v>
                </c:pt>
                <c:pt idx="14">
                  <c:v>HU</c:v>
                </c:pt>
                <c:pt idx="15">
                  <c:v>MT</c:v>
                </c:pt>
                <c:pt idx="16">
                  <c:v>NL</c:v>
                </c:pt>
                <c:pt idx="17">
                  <c:v>AT</c:v>
                </c:pt>
                <c:pt idx="18">
                  <c:v>PL</c:v>
                </c:pt>
                <c:pt idx="19">
                  <c:v>PT</c:v>
                </c:pt>
                <c:pt idx="20">
                  <c:v>RO</c:v>
                </c:pt>
                <c:pt idx="21">
                  <c:v>SI</c:v>
                </c:pt>
                <c:pt idx="22">
                  <c:v>SK</c:v>
                </c:pt>
                <c:pt idx="23">
                  <c:v>FI</c:v>
                </c:pt>
                <c:pt idx="24">
                  <c:v>SE</c:v>
                </c:pt>
                <c:pt idx="25">
                  <c:v>UK</c:v>
                </c:pt>
              </c:strCache>
            </c:strRef>
          </c:cat>
          <c:val>
            <c:numRef>
              <c:f>'Oeufs cons'!$C$88:$AB$88</c:f>
              <c:numCache>
                <c:formatCode>#,##0</c:formatCode>
                <c:ptCount val="26"/>
                <c:pt idx="0">
                  <c:v>123.6</c:v>
                </c:pt>
                <c:pt idx="1">
                  <c:v>66.599999999999994</c:v>
                </c:pt>
                <c:pt idx="2">
                  <c:v>126</c:v>
                </c:pt>
                <c:pt idx="3">
                  <c:v>63</c:v>
                </c:pt>
                <c:pt idx="4">
                  <c:v>706.9</c:v>
                </c:pt>
                <c:pt idx="5">
                  <c:v>10.6</c:v>
                </c:pt>
                <c:pt idx="6">
                  <c:v>90.5</c:v>
                </c:pt>
                <c:pt idx="7">
                  <c:v>756.28000000000054</c:v>
                </c:pt>
                <c:pt idx="8">
                  <c:v>814.37</c:v>
                </c:pt>
                <c:pt idx="9">
                  <c:v>37.6</c:v>
                </c:pt>
                <c:pt idx="10">
                  <c:v>683</c:v>
                </c:pt>
                <c:pt idx="11">
                  <c:v>7.2</c:v>
                </c:pt>
                <c:pt idx="12">
                  <c:v>39.700000000000003</c:v>
                </c:pt>
                <c:pt idx="13">
                  <c:v>47</c:v>
                </c:pt>
                <c:pt idx="14">
                  <c:v>124.1</c:v>
                </c:pt>
                <c:pt idx="15">
                  <c:v>5</c:v>
                </c:pt>
                <c:pt idx="16">
                  <c:v>641</c:v>
                </c:pt>
                <c:pt idx="17">
                  <c:v>93.8</c:v>
                </c:pt>
                <c:pt idx="18">
                  <c:v>567</c:v>
                </c:pt>
                <c:pt idx="19">
                  <c:v>105</c:v>
                </c:pt>
                <c:pt idx="20">
                  <c:v>255.10000000000002</c:v>
                </c:pt>
                <c:pt idx="21">
                  <c:v>18.899999999999999</c:v>
                </c:pt>
                <c:pt idx="22">
                  <c:v>69.599999999999994</c:v>
                </c:pt>
                <c:pt idx="23">
                  <c:v>54.8</c:v>
                </c:pt>
                <c:pt idx="24">
                  <c:v>90</c:v>
                </c:pt>
                <c:pt idx="25">
                  <c:v>617.79000000000053</c:v>
                </c:pt>
              </c:numCache>
            </c:numRef>
          </c:val>
        </c:ser>
        <c:ser>
          <c:idx val="2"/>
          <c:order val="2"/>
          <c:tx>
            <c:strRef>
              <c:f>'Oeufs cons'!$B$92</c:f>
              <c:strCache>
                <c:ptCount val="1"/>
                <c:pt idx="0">
                  <c:v>2012</c:v>
                </c:pt>
              </c:strCache>
            </c:strRef>
          </c:tx>
          <c:spPr>
            <a:solidFill>
              <a:srgbClr val="FFFFFF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cat>
            <c:strRef>
              <c:f>'Oeufs cons'!$C$101:$AB$101</c:f>
              <c:strCache>
                <c:ptCount val="26"/>
                <c:pt idx="0">
                  <c:v>BE</c:v>
                </c:pt>
                <c:pt idx="1">
                  <c:v>BG</c:v>
                </c:pt>
                <c:pt idx="2">
                  <c:v>CZ</c:v>
                </c:pt>
                <c:pt idx="3">
                  <c:v>DK</c:v>
                </c:pt>
                <c:pt idx="4">
                  <c:v>DE</c:v>
                </c:pt>
                <c:pt idx="5">
                  <c:v>EE</c:v>
                </c:pt>
                <c:pt idx="6">
                  <c:v>EL</c:v>
                </c:pt>
                <c:pt idx="7">
                  <c:v>ES</c:v>
                </c:pt>
                <c:pt idx="8">
                  <c:v>FR</c:v>
                </c:pt>
                <c:pt idx="9">
                  <c:v>IE</c:v>
                </c:pt>
                <c:pt idx="10">
                  <c:v>IT</c:v>
                </c:pt>
                <c:pt idx="11">
                  <c:v>CY</c:v>
                </c:pt>
                <c:pt idx="12">
                  <c:v>LV</c:v>
                </c:pt>
                <c:pt idx="13">
                  <c:v>LT</c:v>
                </c:pt>
                <c:pt idx="14">
                  <c:v>HU</c:v>
                </c:pt>
                <c:pt idx="15">
                  <c:v>MT</c:v>
                </c:pt>
                <c:pt idx="16">
                  <c:v>NL</c:v>
                </c:pt>
                <c:pt idx="17">
                  <c:v>AT</c:v>
                </c:pt>
                <c:pt idx="18">
                  <c:v>PL</c:v>
                </c:pt>
                <c:pt idx="19">
                  <c:v>PT</c:v>
                </c:pt>
                <c:pt idx="20">
                  <c:v>RO</c:v>
                </c:pt>
                <c:pt idx="21">
                  <c:v>SI</c:v>
                </c:pt>
                <c:pt idx="22">
                  <c:v>SK</c:v>
                </c:pt>
                <c:pt idx="23">
                  <c:v>FI</c:v>
                </c:pt>
                <c:pt idx="24">
                  <c:v>SE</c:v>
                </c:pt>
                <c:pt idx="25">
                  <c:v>UK</c:v>
                </c:pt>
              </c:strCache>
            </c:strRef>
          </c:cat>
          <c:val>
            <c:numRef>
              <c:f>'Oeufs cons'!$C$92:$AB$92</c:f>
              <c:numCache>
                <c:formatCode>#,##0</c:formatCode>
                <c:ptCount val="26"/>
                <c:pt idx="0">
                  <c:v>130.6</c:v>
                </c:pt>
                <c:pt idx="1">
                  <c:v>54.600000000000009</c:v>
                </c:pt>
                <c:pt idx="2">
                  <c:v>99</c:v>
                </c:pt>
                <c:pt idx="3">
                  <c:v>63</c:v>
                </c:pt>
                <c:pt idx="4">
                  <c:v>746.9</c:v>
                </c:pt>
                <c:pt idx="5">
                  <c:v>10.6</c:v>
                </c:pt>
                <c:pt idx="6">
                  <c:v>90.5</c:v>
                </c:pt>
                <c:pt idx="7">
                  <c:v>646.28000000000054</c:v>
                </c:pt>
                <c:pt idx="8">
                  <c:v>831.37</c:v>
                </c:pt>
                <c:pt idx="9">
                  <c:v>37.6</c:v>
                </c:pt>
                <c:pt idx="10">
                  <c:v>658</c:v>
                </c:pt>
                <c:pt idx="11">
                  <c:v>7.2</c:v>
                </c:pt>
                <c:pt idx="12">
                  <c:v>39.700000000000003</c:v>
                </c:pt>
                <c:pt idx="13">
                  <c:v>47</c:v>
                </c:pt>
                <c:pt idx="14">
                  <c:v>132.1</c:v>
                </c:pt>
                <c:pt idx="15">
                  <c:v>5</c:v>
                </c:pt>
                <c:pt idx="16">
                  <c:v>614</c:v>
                </c:pt>
                <c:pt idx="17">
                  <c:v>93.8</c:v>
                </c:pt>
                <c:pt idx="18">
                  <c:v>567</c:v>
                </c:pt>
                <c:pt idx="19">
                  <c:v>100</c:v>
                </c:pt>
                <c:pt idx="20">
                  <c:v>273.10000000000002</c:v>
                </c:pt>
                <c:pt idx="21">
                  <c:v>17.899999999999999</c:v>
                </c:pt>
                <c:pt idx="22">
                  <c:v>69.599999999999994</c:v>
                </c:pt>
                <c:pt idx="23">
                  <c:v>53.5</c:v>
                </c:pt>
                <c:pt idx="24">
                  <c:v>90</c:v>
                </c:pt>
                <c:pt idx="25">
                  <c:v>613.79000000000053</c:v>
                </c:pt>
              </c:numCache>
            </c:numRef>
          </c:val>
        </c:ser>
        <c:ser>
          <c:idx val="3"/>
          <c:order val="3"/>
          <c:tx>
            <c:strRef>
              <c:f>'Oeufs cons'!$B$96</c:f>
              <c:strCache>
                <c:ptCount val="1"/>
                <c:pt idx="0">
                  <c:v>2013</c:v>
                </c:pt>
              </c:strCache>
            </c:strRef>
          </c:tx>
          <c:spPr>
            <a:solidFill>
              <a:srgbClr val="FFFF00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cat>
            <c:strRef>
              <c:f>'Oeufs cons'!$C$101:$AB$101</c:f>
              <c:strCache>
                <c:ptCount val="26"/>
                <c:pt idx="0">
                  <c:v>BE</c:v>
                </c:pt>
                <c:pt idx="1">
                  <c:v>BG</c:v>
                </c:pt>
                <c:pt idx="2">
                  <c:v>CZ</c:v>
                </c:pt>
                <c:pt idx="3">
                  <c:v>DK</c:v>
                </c:pt>
                <c:pt idx="4">
                  <c:v>DE</c:v>
                </c:pt>
                <c:pt idx="5">
                  <c:v>EE</c:v>
                </c:pt>
                <c:pt idx="6">
                  <c:v>EL</c:v>
                </c:pt>
                <c:pt idx="7">
                  <c:v>ES</c:v>
                </c:pt>
                <c:pt idx="8">
                  <c:v>FR</c:v>
                </c:pt>
                <c:pt idx="9">
                  <c:v>IE</c:v>
                </c:pt>
                <c:pt idx="10">
                  <c:v>IT</c:v>
                </c:pt>
                <c:pt idx="11">
                  <c:v>CY</c:v>
                </c:pt>
                <c:pt idx="12">
                  <c:v>LV</c:v>
                </c:pt>
                <c:pt idx="13">
                  <c:v>LT</c:v>
                </c:pt>
                <c:pt idx="14">
                  <c:v>HU</c:v>
                </c:pt>
                <c:pt idx="15">
                  <c:v>MT</c:v>
                </c:pt>
                <c:pt idx="16">
                  <c:v>NL</c:v>
                </c:pt>
                <c:pt idx="17">
                  <c:v>AT</c:v>
                </c:pt>
                <c:pt idx="18">
                  <c:v>PL</c:v>
                </c:pt>
                <c:pt idx="19">
                  <c:v>PT</c:v>
                </c:pt>
                <c:pt idx="20">
                  <c:v>RO</c:v>
                </c:pt>
                <c:pt idx="21">
                  <c:v>SI</c:v>
                </c:pt>
                <c:pt idx="22">
                  <c:v>SK</c:v>
                </c:pt>
                <c:pt idx="23">
                  <c:v>FI</c:v>
                </c:pt>
                <c:pt idx="24">
                  <c:v>SE</c:v>
                </c:pt>
                <c:pt idx="25">
                  <c:v>UK</c:v>
                </c:pt>
              </c:strCache>
            </c:strRef>
          </c:cat>
          <c:val>
            <c:numRef>
              <c:f>'Oeufs cons'!$C$96:$AB$96</c:f>
              <c:numCache>
                <c:formatCode>#,##0</c:formatCode>
                <c:ptCount val="26"/>
                <c:pt idx="0">
                  <c:v>130.6</c:v>
                </c:pt>
                <c:pt idx="1">
                  <c:v>59.600000000000009</c:v>
                </c:pt>
                <c:pt idx="2">
                  <c:v>89</c:v>
                </c:pt>
                <c:pt idx="3">
                  <c:v>63</c:v>
                </c:pt>
                <c:pt idx="4">
                  <c:v>751.9</c:v>
                </c:pt>
                <c:pt idx="5">
                  <c:v>10.6</c:v>
                </c:pt>
                <c:pt idx="6">
                  <c:v>90.5</c:v>
                </c:pt>
                <c:pt idx="7">
                  <c:v>709.28000000000054</c:v>
                </c:pt>
                <c:pt idx="8">
                  <c:v>831.37</c:v>
                </c:pt>
                <c:pt idx="9">
                  <c:v>38.6</c:v>
                </c:pt>
                <c:pt idx="10">
                  <c:v>658</c:v>
                </c:pt>
                <c:pt idx="11">
                  <c:v>7.2</c:v>
                </c:pt>
                <c:pt idx="12">
                  <c:v>39.700000000000003</c:v>
                </c:pt>
                <c:pt idx="13">
                  <c:v>47</c:v>
                </c:pt>
                <c:pt idx="14">
                  <c:v>137.1</c:v>
                </c:pt>
                <c:pt idx="15">
                  <c:v>5</c:v>
                </c:pt>
                <c:pt idx="16">
                  <c:v>633</c:v>
                </c:pt>
                <c:pt idx="17">
                  <c:v>93.8</c:v>
                </c:pt>
                <c:pt idx="18">
                  <c:v>567</c:v>
                </c:pt>
                <c:pt idx="19">
                  <c:v>102</c:v>
                </c:pt>
                <c:pt idx="20">
                  <c:v>283.10000000000002</c:v>
                </c:pt>
                <c:pt idx="21">
                  <c:v>17.899999999999999</c:v>
                </c:pt>
                <c:pt idx="22">
                  <c:v>69.599999999999994</c:v>
                </c:pt>
                <c:pt idx="23">
                  <c:v>56</c:v>
                </c:pt>
                <c:pt idx="24">
                  <c:v>90</c:v>
                </c:pt>
                <c:pt idx="25">
                  <c:v>625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54304128"/>
        <c:axId val="54314112"/>
      </c:barChart>
      <c:catAx>
        <c:axId val="543041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5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hu-HU"/>
          </a:p>
        </c:txPr>
        <c:crossAx val="54314112"/>
        <c:crossesAt val="0"/>
        <c:auto val="1"/>
        <c:lblAlgn val="ctr"/>
        <c:lblOffset val="100"/>
        <c:tickLblSkip val="1"/>
        <c:tickMarkSkip val="1"/>
        <c:noMultiLvlLbl val="0"/>
      </c:catAx>
      <c:valAx>
        <c:axId val="54314112"/>
        <c:scaling>
          <c:orientation val="minMax"/>
          <c:max val="1100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2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hu-HU"/>
                  <a:t>1000 T</a:t>
                </a:r>
              </a:p>
            </c:rich>
          </c:tx>
          <c:layout>
            <c:manualLayout>
              <c:xMode val="edge"/>
              <c:yMode val="edge"/>
              <c:x val="6.157597440279397E-3"/>
              <c:y val="0.49483013293943939"/>
            </c:manualLayout>
          </c:layout>
          <c:overlay val="0"/>
          <c:spPr>
            <a:noFill/>
            <a:ln w="25400">
              <a:noFill/>
            </a:ln>
          </c:spPr>
        </c:title>
        <c:numFmt formatCode="#,##0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25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hu-HU"/>
          </a:p>
        </c:txPr>
        <c:crossAx val="54304128"/>
        <c:crosses val="autoZero"/>
        <c:crossBetween val="between"/>
        <c:majorUnit val="200"/>
        <c:minorUnit val="40"/>
      </c:valAx>
      <c:sp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7500">
              <a:srgbClr val="D2DDF1"/>
            </a:gs>
            <a:gs pos="15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ln w="25400">
          <a:noFill/>
        </a:ln>
      </c:spPr>
    </c:plotArea>
    <c:legend>
      <c:legendPos val="b"/>
      <c:layout>
        <c:manualLayout>
          <c:xMode val="edge"/>
          <c:yMode val="edge"/>
          <c:x val="0.28369877722406767"/>
          <c:y val="0.96307244486319665"/>
          <c:w val="0.38793108772153989"/>
          <c:h val="3.6927621861152171E-2"/>
        </c:manualLayout>
      </c:layout>
      <c:overlay val="0"/>
      <c:spPr>
        <a:noFill/>
        <a:ln w="25400">
          <a:noFill/>
        </a:ln>
      </c:spPr>
      <c:txPr>
        <a:bodyPr/>
        <a:lstStyle/>
        <a:p>
          <a:pPr>
            <a:defRPr sz="110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hu-HU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57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hu-HU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0.43958</cdr:x>
      <cdr:y>0.00347</cdr:y>
    </cdr:from>
    <cdr:to>
      <cdr:x>1</cdr:x>
      <cdr:y>0.27083</cdr:y>
    </cdr:to>
    <cdr:sp macro="" textlink="">
      <cdr:nvSpPr>
        <cdr:cNvPr id="5" name="Szövegdoboz 4"/>
        <cdr:cNvSpPr txBox="1"/>
      </cdr:nvSpPr>
      <cdr:spPr>
        <a:xfrm xmlns:a="http://schemas.openxmlformats.org/drawingml/2006/main">
          <a:off x="2333625" y="9525"/>
          <a:ext cx="2562225" cy="7334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hu-HU" sz="1100" b="1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0.10561</cdr:x>
      <cdr:y>0.72764</cdr:y>
    </cdr:from>
    <cdr:to>
      <cdr:x>0.1785</cdr:x>
      <cdr:y>0.822</cdr:y>
    </cdr:to>
    <cdr:sp macro="" textlink="">
      <cdr:nvSpPr>
        <cdr:cNvPr id="68609" name="Oval 1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928694" y="4188099"/>
          <a:ext cx="640963" cy="543139"/>
        </a:xfrm>
        <a:prstGeom xmlns:a="http://schemas.openxmlformats.org/drawingml/2006/main" prst="ellipse">
          <a:avLst/>
        </a:prstGeom>
        <a:solidFill xmlns:a="http://schemas.openxmlformats.org/drawingml/2006/main">
          <a:srgbClr val="FFFFFF"/>
        </a:solidFill>
        <a:ln xmlns:a="http://schemas.openxmlformats.org/drawingml/2006/main" w="9525">
          <a:solidFill>
            <a:srgbClr val="000000"/>
          </a:solidFill>
          <a:round/>
          <a:headEnd/>
          <a:tailEnd/>
        </a:ln>
      </cdr:spPr>
      <cdr:txBody>
        <a:bodyPr xmlns:a="http://schemas.openxmlformats.org/drawingml/2006/main" vertOverflow="clip" wrap="square" lIns="27432" tIns="22860" rIns="27432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en-GB" sz="900" b="1" i="0" u="none" strike="noStrike" baseline="0">
              <a:solidFill>
                <a:srgbClr val="000000"/>
              </a:solidFill>
              <a:latin typeface="Arial"/>
              <a:cs typeface="Arial"/>
            </a:rPr>
            <a:t>BG +9,2%</a:t>
          </a:r>
          <a:endParaRPr lang="en-GB" sz="900"/>
        </a:p>
      </cdr:txBody>
    </cdr:sp>
  </cdr:relSizeAnchor>
  <cdr:relSizeAnchor xmlns:cdr="http://schemas.openxmlformats.org/drawingml/2006/chartDrawing">
    <cdr:from>
      <cdr:x>0.39266</cdr:x>
      <cdr:y>0.32133</cdr:y>
    </cdr:from>
    <cdr:to>
      <cdr:x>0.46166</cdr:x>
      <cdr:y>0.40102</cdr:y>
    </cdr:to>
    <cdr:sp macro="" textlink="">
      <cdr:nvSpPr>
        <cdr:cNvPr id="68615" name="Oval 7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687713" y="2072085"/>
          <a:ext cx="648072" cy="513854"/>
        </a:xfrm>
        <a:prstGeom xmlns:a="http://schemas.openxmlformats.org/drawingml/2006/main" prst="ellipse">
          <a:avLst/>
        </a:prstGeom>
        <a:solidFill xmlns:a="http://schemas.openxmlformats.org/drawingml/2006/main">
          <a:srgbClr val="FFFFFF"/>
        </a:solidFill>
        <a:ln xmlns:a="http://schemas.openxmlformats.org/drawingml/2006/main" w="9525">
          <a:solidFill>
            <a:srgbClr val="000000"/>
          </a:solidFill>
          <a:round/>
          <a:headEnd/>
          <a:tailEnd/>
        </a:ln>
      </cdr:spPr>
      <cdr:txBody>
        <a:bodyPr xmlns:a="http://schemas.openxmlformats.org/drawingml/2006/main" vertOverflow="clip" wrap="square" lIns="27432" tIns="22860" rIns="27432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en-GB" sz="900" b="1" i="0" u="none" strike="noStrike" baseline="0" dirty="0">
              <a:solidFill>
                <a:schemeClr val="bg1"/>
              </a:solidFill>
              <a:latin typeface="Arial"/>
              <a:cs typeface="Arial"/>
            </a:rPr>
            <a:t>EI </a:t>
          </a:r>
        </a:p>
        <a:p xmlns:a="http://schemas.openxmlformats.org/drawingml/2006/main">
          <a:pPr algn="ctr" rtl="0">
            <a:defRPr sz="1000"/>
          </a:pPr>
          <a:r>
            <a:rPr lang="en-GB" sz="900" b="1" i="0" u="none" strike="noStrike" baseline="0" dirty="0">
              <a:solidFill>
                <a:schemeClr val="bg1"/>
              </a:solidFill>
              <a:latin typeface="Arial"/>
              <a:cs typeface="Arial"/>
            </a:rPr>
            <a:t>+2,7%</a:t>
          </a:r>
        </a:p>
      </cdr:txBody>
    </cdr:sp>
  </cdr:relSizeAnchor>
  <cdr:relSizeAnchor xmlns:cdr="http://schemas.openxmlformats.org/drawingml/2006/chartDrawing">
    <cdr:from>
      <cdr:x>0.90175</cdr:x>
      <cdr:y>0.37519</cdr:y>
    </cdr:from>
    <cdr:to>
      <cdr:x>0.97566</cdr:x>
      <cdr:y>0.48597</cdr:y>
    </cdr:to>
    <cdr:sp macro="" textlink="">
      <cdr:nvSpPr>
        <cdr:cNvPr id="68617" name="Oval 9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7929619" y="2159471"/>
          <a:ext cx="649944" cy="637642"/>
        </a:xfrm>
        <a:prstGeom xmlns:a="http://schemas.openxmlformats.org/drawingml/2006/main" prst="ellipse">
          <a:avLst/>
        </a:prstGeom>
        <a:solidFill xmlns:a="http://schemas.openxmlformats.org/drawingml/2006/main">
          <a:srgbClr val="FFFFFF"/>
        </a:solidFill>
        <a:ln xmlns:a="http://schemas.openxmlformats.org/drawingml/2006/main" w="9525">
          <a:solidFill>
            <a:srgbClr val="000000"/>
          </a:solidFill>
          <a:round/>
          <a:headEnd/>
          <a:tailEnd/>
        </a:ln>
      </cdr:spPr>
      <cdr:txBody>
        <a:bodyPr xmlns:a="http://schemas.openxmlformats.org/drawingml/2006/main" vertOverflow="clip" wrap="square" lIns="27432" tIns="22860" rIns="27432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en-GB" sz="900" b="1" i="0" u="none" strike="noStrike" baseline="0" dirty="0">
              <a:solidFill>
                <a:srgbClr val="000000"/>
              </a:solidFill>
              <a:latin typeface="Arial"/>
              <a:cs typeface="Arial"/>
            </a:rPr>
            <a:t>UK          +1,8%</a:t>
          </a:r>
          <a:endParaRPr lang="en-GB" sz="900" dirty="0"/>
        </a:p>
      </cdr:txBody>
    </cdr:sp>
  </cdr:relSizeAnchor>
  <cdr:relSizeAnchor xmlns:cdr="http://schemas.openxmlformats.org/drawingml/2006/chartDrawing">
    <cdr:from>
      <cdr:x>0.56134</cdr:x>
      <cdr:y>0.701</cdr:y>
    </cdr:from>
    <cdr:to>
      <cdr:x>0.6288</cdr:x>
      <cdr:y>0.77548</cdr:y>
    </cdr:to>
    <cdr:sp macro="" textlink="">
      <cdr:nvSpPr>
        <cdr:cNvPr id="68618" name="Oval 10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271889" y="4520357"/>
          <a:ext cx="633581" cy="480268"/>
        </a:xfrm>
        <a:prstGeom xmlns:a="http://schemas.openxmlformats.org/drawingml/2006/main" prst="ellipse">
          <a:avLst/>
        </a:prstGeom>
        <a:solidFill xmlns:a="http://schemas.openxmlformats.org/drawingml/2006/main">
          <a:srgbClr val="FFFFFF"/>
        </a:solidFill>
        <a:ln xmlns:a="http://schemas.openxmlformats.org/drawingml/2006/main" w="9525">
          <a:solidFill>
            <a:srgbClr val="000000"/>
          </a:solidFill>
          <a:round/>
          <a:headEnd/>
          <a:tailEnd/>
        </a:ln>
      </cdr:spPr>
      <cdr:txBody>
        <a:bodyPr xmlns:a="http://schemas.openxmlformats.org/drawingml/2006/main" vertOverflow="clip" wrap="square" lIns="27432" tIns="22860" rIns="27432" bIns="0" anchor="t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en-GB" sz="900" b="1" i="0" u="none" strike="noStrike" baseline="0" dirty="0">
              <a:solidFill>
                <a:schemeClr val="bg1"/>
              </a:solidFill>
              <a:latin typeface="Arial"/>
              <a:cs typeface="Arial"/>
            </a:rPr>
            <a:t>HU     +3,8%</a:t>
          </a:r>
        </a:p>
      </cdr:txBody>
    </cdr:sp>
  </cdr:relSizeAnchor>
  <cdr:relSizeAnchor xmlns:cdr="http://schemas.openxmlformats.org/drawingml/2006/chartDrawing">
    <cdr:from>
      <cdr:x>0.13811</cdr:x>
      <cdr:y>0.61101</cdr:y>
    </cdr:from>
    <cdr:to>
      <cdr:x>0.22211</cdr:x>
      <cdr:y>0.72674</cdr:y>
    </cdr:to>
    <cdr:sp macro="" textlink="">
      <cdr:nvSpPr>
        <cdr:cNvPr id="68619" name="Oval 11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214446" y="3516792"/>
          <a:ext cx="738701" cy="666126"/>
        </a:xfrm>
        <a:prstGeom xmlns:a="http://schemas.openxmlformats.org/drawingml/2006/main" prst="ellipse">
          <a:avLst/>
        </a:prstGeom>
        <a:solidFill xmlns:a="http://schemas.openxmlformats.org/drawingml/2006/main">
          <a:srgbClr val="FFFFFF"/>
        </a:solidFill>
        <a:ln xmlns:a="http://schemas.openxmlformats.org/drawingml/2006/main" w="9525">
          <a:solidFill>
            <a:srgbClr val="000000"/>
          </a:solidFill>
          <a:round/>
          <a:headEnd/>
          <a:tailEnd/>
        </a:ln>
      </cdr:spPr>
      <cdr:txBody>
        <a:bodyPr xmlns:a="http://schemas.openxmlformats.org/drawingml/2006/main" vertOverflow="clip" wrap="square" lIns="27432" tIns="22860" rIns="27432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en-GB" sz="900" b="1" i="0" u="none" strike="noStrike" baseline="0" dirty="0">
              <a:solidFill>
                <a:srgbClr val="000000"/>
              </a:solidFill>
              <a:latin typeface="Arial"/>
              <a:cs typeface="Arial"/>
            </a:rPr>
            <a:t>CZ                  -10,1%</a:t>
          </a:r>
          <a:endParaRPr lang="en-GB" dirty="0"/>
        </a:p>
      </cdr:txBody>
    </cdr:sp>
  </cdr:relSizeAnchor>
  <cdr:relSizeAnchor xmlns:cdr="http://schemas.openxmlformats.org/drawingml/2006/chartDrawing">
    <cdr:from>
      <cdr:x>0.28434</cdr:x>
      <cdr:y>0.2883</cdr:y>
    </cdr:from>
    <cdr:to>
      <cdr:x>0.35396</cdr:x>
      <cdr:y>0.39143</cdr:y>
    </cdr:to>
    <cdr:sp macro="" textlink="">
      <cdr:nvSpPr>
        <cdr:cNvPr id="68620" name="Oval 12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500331" y="1659404"/>
          <a:ext cx="612252" cy="593561"/>
        </a:xfrm>
        <a:prstGeom xmlns:a="http://schemas.openxmlformats.org/drawingml/2006/main" prst="ellipse">
          <a:avLst/>
        </a:prstGeom>
        <a:solidFill xmlns:a="http://schemas.openxmlformats.org/drawingml/2006/main">
          <a:srgbClr val="FFFFFF"/>
        </a:solidFill>
        <a:ln xmlns:a="http://schemas.openxmlformats.org/drawingml/2006/main" w="9525">
          <a:solidFill>
            <a:srgbClr val="000000"/>
          </a:solidFill>
          <a:round/>
          <a:headEnd/>
          <a:tailEnd/>
        </a:ln>
      </cdr:spPr>
      <cdr:txBody>
        <a:bodyPr xmlns:a="http://schemas.openxmlformats.org/drawingml/2006/main" vertOverflow="clip" wrap="square" lIns="27432" tIns="22860" rIns="27432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en-GB" sz="900" b="1" i="0" u="none" strike="noStrike" baseline="0" dirty="0">
              <a:solidFill>
                <a:srgbClr val="000000"/>
              </a:solidFill>
              <a:latin typeface="Arial"/>
              <a:cs typeface="Arial"/>
            </a:rPr>
            <a:t>ES     +9,7%</a:t>
          </a:r>
        </a:p>
      </cdr:txBody>
    </cdr:sp>
  </cdr:relSizeAnchor>
  <cdr:relSizeAnchor xmlns:cdr="http://schemas.openxmlformats.org/drawingml/2006/chartDrawing">
    <cdr:from>
      <cdr:x>0.60117</cdr:x>
      <cdr:y>0.35036</cdr:y>
    </cdr:from>
    <cdr:to>
      <cdr:x>0.68864</cdr:x>
      <cdr:y>0.45199</cdr:y>
    </cdr:to>
    <cdr:sp macro="" textlink="">
      <cdr:nvSpPr>
        <cdr:cNvPr id="68621" name="Oval 13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286412" y="2016595"/>
          <a:ext cx="769211" cy="584938"/>
        </a:xfrm>
        <a:prstGeom xmlns:a="http://schemas.openxmlformats.org/drawingml/2006/main" prst="ellipse">
          <a:avLst/>
        </a:prstGeom>
        <a:solidFill xmlns:a="http://schemas.openxmlformats.org/drawingml/2006/main">
          <a:srgbClr val="FFFFFF"/>
        </a:solidFill>
        <a:ln xmlns:a="http://schemas.openxmlformats.org/drawingml/2006/main" w="9525">
          <a:solidFill>
            <a:srgbClr val="000000"/>
          </a:solidFill>
          <a:round/>
          <a:headEnd/>
          <a:tailEnd/>
        </a:ln>
      </cdr:spPr>
      <cdr:txBody>
        <a:bodyPr xmlns:a="http://schemas.openxmlformats.org/drawingml/2006/main" vertOverflow="clip" wrap="square" lIns="27432" tIns="22860" rIns="27432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en-GB" sz="900" b="1" i="0" u="none" strike="noStrike" baseline="0">
              <a:solidFill>
                <a:srgbClr val="000000"/>
              </a:solidFill>
              <a:latin typeface="Arial"/>
              <a:cs typeface="Arial"/>
            </a:rPr>
            <a:t>NL </a:t>
          </a:r>
        </a:p>
        <a:p xmlns:a="http://schemas.openxmlformats.org/drawingml/2006/main">
          <a:pPr algn="ctr" rtl="0">
            <a:defRPr sz="1000"/>
          </a:pPr>
          <a:r>
            <a:rPr lang="en-GB" sz="900" b="1" i="0" u="none" strike="noStrike" baseline="0">
              <a:solidFill>
                <a:srgbClr val="000000"/>
              </a:solidFill>
              <a:latin typeface="Arial"/>
              <a:cs typeface="Arial"/>
            </a:rPr>
            <a:t>+3,1%</a:t>
          </a:r>
          <a:endParaRPr lang="en-GB" sz="900"/>
        </a:p>
      </cdr:txBody>
    </cdr:sp>
  </cdr:relSizeAnchor>
  <cdr:relSizeAnchor xmlns:cdr="http://schemas.openxmlformats.org/drawingml/2006/chartDrawing">
    <cdr:from>
      <cdr:x>0.77417</cdr:x>
      <cdr:y>0.58933</cdr:y>
    </cdr:from>
    <cdr:to>
      <cdr:x>0.83736</cdr:x>
      <cdr:y>0.65731</cdr:y>
    </cdr:to>
    <cdr:sp macro="" textlink="">
      <cdr:nvSpPr>
        <cdr:cNvPr id="9" name="Oval 8"/>
        <cdr:cNvSpPr/>
      </cdr:nvSpPr>
      <cdr:spPr bwMode="auto">
        <a:xfrm xmlns:a="http://schemas.openxmlformats.org/drawingml/2006/main">
          <a:off x="7270734" y="3800277"/>
          <a:ext cx="593443" cy="438337"/>
        </a:xfrm>
        <a:prstGeom xmlns:a="http://schemas.openxmlformats.org/drawingml/2006/main" prst="ellipse">
          <a:avLst/>
        </a:prstGeom>
        <a:solidFill xmlns:a="http://schemas.openxmlformats.org/drawingml/2006/main">
          <a:srgbClr val="FFFFFF"/>
        </a:solidFill>
        <a:ln xmlns:a="http://schemas.openxmlformats.org/drawingml/2006/main"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 xmlns:a="http://schemas.openxmlformats.org/drawingml/2006/main"/>
        <a:extLst xmlns:a="http://schemas.openxmlformats.org/drawingml/2006/main"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wrap="square" lIns="18288" tIns="0" rIns="0" bIns="0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900" b="1" dirty="0">
              <a:solidFill>
                <a:schemeClr val="bg1"/>
              </a:solidFill>
            </a:rPr>
            <a:t>RO</a:t>
          </a:r>
        </a:p>
        <a:p xmlns:a="http://schemas.openxmlformats.org/drawingml/2006/main">
          <a:pPr algn="ctr"/>
          <a:r>
            <a:rPr lang="en-US" sz="900" b="1" dirty="0">
              <a:solidFill>
                <a:schemeClr val="bg1"/>
              </a:solidFill>
            </a:rPr>
            <a:t>+3,7%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7E1ED9-8070-4AA5-8CBE-27A04038BECC}" type="datetimeFigureOut">
              <a:rPr lang="hu-HU" smtClean="0"/>
              <a:pPr/>
              <a:t>2012.10.24.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17E0F2-6448-4E7C-BB81-852DFEBBDDD3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021321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17E0F2-6448-4E7C-BB81-852DFEBBDDD3}" type="slidenum">
              <a:rPr lang="hu-HU" smtClean="0"/>
              <a:pPr/>
              <a:t>18</a:t>
            </a:fld>
            <a:endParaRPr lang="hu-H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églalap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Téglalap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Téglalap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Cím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9" name="Alcím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hu-HU" smtClean="0"/>
              <a:t>Alcím mintájának szerkesztése</a:t>
            </a:r>
            <a:endParaRPr kumimoji="0" lang="en-US"/>
          </a:p>
        </p:txBody>
      </p:sp>
      <p:sp>
        <p:nvSpPr>
          <p:cNvPr id="28" name="Dátum helye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D50F6CA9-4920-4511-AB5F-8A48F5A76B05}" type="datetimeFigureOut">
              <a:rPr lang="hu-HU" smtClean="0"/>
              <a:pPr/>
              <a:t>2012.10.24.</a:t>
            </a:fld>
            <a:endParaRPr lang="hu-HU"/>
          </a:p>
        </p:txBody>
      </p:sp>
      <p:sp>
        <p:nvSpPr>
          <p:cNvPr id="17" name="Élőláb helye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hu-HU"/>
          </a:p>
        </p:txBody>
      </p:sp>
      <p:sp>
        <p:nvSpPr>
          <p:cNvPr id="29" name="Dia számának helye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2981A2-DBAD-4238-BFFC-76D0F0457163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F6CA9-4920-4511-AB5F-8A48F5A76B05}" type="datetimeFigureOut">
              <a:rPr lang="hu-HU" smtClean="0"/>
              <a:pPr/>
              <a:t>2012.10.24.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72981A2-DBAD-4238-BFFC-76D0F0457163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8" name="Tartalom helye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7" name="Téglalap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églalap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églalap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12" name="Dátum helye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F6CA9-4920-4511-AB5F-8A48F5A76B05}" type="datetimeFigureOut">
              <a:rPr lang="hu-HU" smtClean="0"/>
              <a:pPr/>
              <a:t>2012.10.24.</a:t>
            </a:fld>
            <a:endParaRPr lang="hu-HU"/>
          </a:p>
        </p:txBody>
      </p:sp>
      <p:sp>
        <p:nvSpPr>
          <p:cNvPr id="13" name="Dia számának helye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872981A2-DBAD-4238-BFFC-76D0F0457163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14" name="Élőláb helye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9" name="Tartalom helye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11" name="Tartalom helye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8" name="Dátum helye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D50F6CA9-4920-4511-AB5F-8A48F5A76B05}" type="datetimeFigureOut">
              <a:rPr lang="hu-HU" smtClean="0"/>
              <a:pPr/>
              <a:t>2012.10.24.</a:t>
            </a:fld>
            <a:endParaRPr lang="hu-HU"/>
          </a:p>
        </p:txBody>
      </p:sp>
      <p:sp>
        <p:nvSpPr>
          <p:cNvPr id="10" name="Dia számának helye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872981A2-DBAD-4238-BFFC-76D0F0457163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12" name="Élőláb helye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11" name="Tartalom helye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13" name="Tartalom helye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D50F6CA9-4920-4511-AB5F-8A48F5A76B05}" type="datetimeFigureOut">
              <a:rPr lang="hu-HU" smtClean="0"/>
              <a:pPr/>
              <a:t>2012.10.24.</a:t>
            </a:fld>
            <a:endParaRPr lang="hu-HU"/>
          </a:p>
        </p:txBody>
      </p:sp>
      <p:sp>
        <p:nvSpPr>
          <p:cNvPr id="12" name="Dia számának helye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872981A2-DBAD-4238-BFFC-76D0F0457163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14" name="Élőláb helye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hu-HU"/>
          </a:p>
        </p:txBody>
      </p:sp>
      <p:sp>
        <p:nvSpPr>
          <p:cNvPr id="16" name="Szöveg helye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15" name="Szöveg helye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F6CA9-4920-4511-AB5F-8A48F5A76B05}" type="datetimeFigureOut">
              <a:rPr lang="hu-HU" smtClean="0"/>
              <a:pPr/>
              <a:t>2012.10.24.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72981A2-DBAD-4238-BFFC-76D0F0457163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F6CA9-4920-4511-AB5F-8A48F5A76B05}" type="datetimeFigureOut">
              <a:rPr lang="hu-HU" smtClean="0"/>
              <a:pPr/>
              <a:t>2012.10.24.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2981A2-DBAD-4238-BFFC-76D0F0457163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F6CA9-4920-4511-AB5F-8A48F5A76B05}" type="datetimeFigureOut">
              <a:rPr lang="hu-HU" smtClean="0"/>
              <a:pPr/>
              <a:t>2012.10.24.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72981A2-DBAD-4238-BFFC-76D0F0457163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9" name="Tartalom helye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8" name="Téglalap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églalap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Téglalap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11" name="Téglalap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átum helye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D50F6CA9-4920-4511-AB5F-8A48F5A76B05}" type="datetimeFigureOut">
              <a:rPr lang="hu-HU" smtClean="0"/>
              <a:pPr/>
              <a:t>2012.10.24.</a:t>
            </a:fld>
            <a:endParaRPr lang="hu-HU"/>
          </a:p>
        </p:txBody>
      </p:sp>
      <p:sp>
        <p:nvSpPr>
          <p:cNvPr id="13" name="Dia számának helye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872981A2-DBAD-4238-BFFC-76D0F0457163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14" name="Élőláb helye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hu-HU" smtClean="0"/>
              <a:t>Kép beszúrásához kattintson az ikonra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F6CA9-4920-4511-AB5F-8A48F5A76B05}" type="datetimeFigureOut">
              <a:rPr lang="hu-HU" smtClean="0"/>
              <a:pPr/>
              <a:t>2012.10.24.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981A2-DBAD-4238-BFFC-76D0F0457163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D50F6CA9-4920-4511-AB5F-8A48F5A76B05}" type="datetimeFigureOut">
              <a:rPr lang="hu-HU" smtClean="0"/>
              <a:pPr/>
              <a:t>2012.10.24.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hu-HU"/>
          </a:p>
        </p:txBody>
      </p:sp>
      <p:sp>
        <p:nvSpPr>
          <p:cNvPr id="7" name="Téglalap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églalap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églalap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872981A2-DBAD-4238-BFFC-76D0F0457163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Cím helye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13" name="Szöveg helye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hu-HU" smtClean="0"/>
              <a:t>Mintaszöveg szerkesztése</a:t>
            </a:r>
          </a:p>
          <a:p>
            <a:pPr lvl="1" eaLnBrk="1" latinLnBrk="0" hangingPunct="1"/>
            <a:r>
              <a:rPr kumimoji="0" lang="hu-HU" smtClean="0"/>
              <a:t>Második szint</a:t>
            </a:r>
          </a:p>
          <a:p>
            <a:pPr lvl="2" eaLnBrk="1" latinLnBrk="0" hangingPunct="1"/>
            <a:r>
              <a:rPr kumimoji="0" lang="hu-HU" smtClean="0"/>
              <a:t>Harmadik szint</a:t>
            </a:r>
          </a:p>
          <a:p>
            <a:pPr lvl="3" eaLnBrk="1" latinLnBrk="0" hangingPunct="1"/>
            <a:r>
              <a:rPr kumimoji="0" lang="hu-HU" smtClean="0"/>
              <a:t>Negyedik szint</a:t>
            </a:r>
          </a:p>
          <a:p>
            <a:pPr lvl="4" eaLnBrk="1" latinLnBrk="0" hangingPunct="1"/>
            <a:r>
              <a:rPr kumimoji="0" lang="hu-HU" smtClean="0"/>
              <a:t>Ötödik szint</a:t>
            </a:r>
            <a:endParaRPr kumimoji="0" lang="en-US"/>
          </a:p>
        </p:txBody>
      </p:sp>
      <p:sp>
        <p:nvSpPr>
          <p:cNvPr id="14" name="Dátum helye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D50F6CA9-4920-4511-AB5F-8A48F5A76B05}" type="datetimeFigureOut">
              <a:rPr lang="hu-HU" smtClean="0"/>
              <a:pPr/>
              <a:t>2012.10.24.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hu-HU"/>
          </a:p>
        </p:txBody>
      </p:sp>
      <p:sp>
        <p:nvSpPr>
          <p:cNvPr id="7" name="Téglalap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églalap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églalap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Dia számának helye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872981A2-DBAD-4238-BFFC-76D0F0457163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79512" y="381001"/>
            <a:ext cx="8964488" cy="2111895"/>
          </a:xfrm>
        </p:spPr>
        <p:txBody>
          <a:bodyPr/>
          <a:lstStyle/>
          <a:p>
            <a:r>
              <a:rPr lang="hu-HU" dirty="0" smtClean="0">
                <a:solidFill>
                  <a:schemeClr val="accent3">
                    <a:lumMod val="50000"/>
                  </a:schemeClr>
                </a:solidFill>
              </a:rPr>
              <a:t>A Tojáságazat aktuális kérdései</a:t>
            </a:r>
            <a:endParaRPr lang="hu-HU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2195736" y="6021288"/>
            <a:ext cx="6705600" cy="685800"/>
          </a:xfrm>
        </p:spPr>
        <p:txBody>
          <a:bodyPr/>
          <a:lstStyle/>
          <a:p>
            <a:pPr algn="ctr"/>
            <a:r>
              <a:rPr lang="hu-HU" b="1" dirty="0" smtClean="0"/>
              <a:t>Siófok, 2012. október 12. </a:t>
            </a:r>
            <a:endParaRPr lang="hu-HU" b="1" dirty="0"/>
          </a:p>
        </p:txBody>
      </p:sp>
      <p:pic>
        <p:nvPicPr>
          <p:cNvPr id="4" name="Picture 3" descr="E:\d\Dokumentumok\Btt titkár\BTT hivatalos papírok\BTT új logók\logók_0004_színes új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76565" y="5661248"/>
            <a:ext cx="1467435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Kép 5" descr="https://www.internationalegg.com/_media/uploaded/downloads/WED_English.jpg"/>
          <p:cNvPicPr/>
          <p:nvPr/>
        </p:nvPicPr>
        <p:blipFill>
          <a:blip r:embed="rId3" cstate="print"/>
          <a:srcRect l="17729" t="2597" r="18351" b="2597"/>
          <a:stretch>
            <a:fillRect/>
          </a:stretch>
        </p:blipFill>
        <p:spPr bwMode="auto">
          <a:xfrm>
            <a:off x="0" y="5715016"/>
            <a:ext cx="2357422" cy="114298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Szövegdoboz 6"/>
          <p:cNvSpPr txBox="1"/>
          <p:nvPr/>
        </p:nvSpPr>
        <p:spPr>
          <a:xfrm>
            <a:off x="971600" y="3140968"/>
            <a:ext cx="48965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b="1" dirty="0" smtClean="0">
                <a:solidFill>
                  <a:schemeClr val="bg2">
                    <a:lumMod val="75000"/>
                  </a:schemeClr>
                </a:solidFill>
              </a:rPr>
              <a:t>Dr. Molnár Györgyi</a:t>
            </a:r>
          </a:p>
          <a:p>
            <a:r>
              <a:rPr lang="hu-HU" sz="3200" b="1" dirty="0" smtClean="0">
                <a:solidFill>
                  <a:schemeClr val="bg2">
                    <a:lumMod val="75000"/>
                  </a:schemeClr>
                </a:solidFill>
              </a:rPr>
              <a:t>Baromfi </a:t>
            </a:r>
            <a:r>
              <a:rPr lang="hu-HU" sz="3200" b="1" dirty="0">
                <a:solidFill>
                  <a:schemeClr val="bg2">
                    <a:lumMod val="75000"/>
                  </a:schemeClr>
                </a:solidFill>
              </a:rPr>
              <a:t>T</a:t>
            </a:r>
            <a:r>
              <a:rPr lang="hu-HU" sz="3200" b="1" dirty="0" smtClean="0">
                <a:solidFill>
                  <a:schemeClr val="bg2">
                    <a:lumMod val="75000"/>
                  </a:schemeClr>
                </a:solidFill>
              </a:rPr>
              <a:t>ermék Tanács</a:t>
            </a:r>
          </a:p>
          <a:p>
            <a:r>
              <a:rPr lang="hu-HU" sz="3200" b="1" dirty="0" smtClean="0">
                <a:solidFill>
                  <a:schemeClr val="bg2">
                    <a:lumMod val="75000"/>
                  </a:schemeClr>
                </a:solidFill>
              </a:rPr>
              <a:t>Mezőgazdasági titkár  </a:t>
            </a:r>
            <a:endParaRPr lang="hu-HU" sz="3200" b="1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5018112" cy="685800"/>
          </a:xfrm>
        </p:spPr>
        <p:txBody>
          <a:bodyPr/>
          <a:lstStyle/>
          <a:p>
            <a:pPr algn="ctr"/>
            <a:r>
              <a:rPr lang="hu-HU" dirty="0" smtClean="0"/>
              <a:t>Siófok, 2012. október 12. </a:t>
            </a:r>
            <a:endParaRPr lang="hu-HU" dirty="0"/>
          </a:p>
        </p:txBody>
      </p:sp>
      <p:pic>
        <p:nvPicPr>
          <p:cNvPr id="4" name="Picture 3" descr="E:\d\Dokumentumok\Btt titkár\BTT hivatalos papírok\BTT új logók\logók_0004_színes új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76565" y="5661248"/>
            <a:ext cx="1467435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Kép 5" descr="https://www.internationalegg.com/_media/uploaded/downloads/WED_English.jpg"/>
          <p:cNvPicPr/>
          <p:nvPr/>
        </p:nvPicPr>
        <p:blipFill>
          <a:blip r:embed="rId3" cstate="print"/>
          <a:srcRect l="17729" t="2597" r="18351" b="2597"/>
          <a:stretch>
            <a:fillRect/>
          </a:stretch>
        </p:blipFill>
        <p:spPr bwMode="auto">
          <a:xfrm>
            <a:off x="0" y="5805264"/>
            <a:ext cx="2267744" cy="10527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500042"/>
            <a:ext cx="8640762" cy="5400675"/>
          </a:xfrm>
          <a:prstGeom prst="rect">
            <a:avLst/>
          </a:prstGeom>
          <a:noFill/>
          <a:ln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5306144" cy="685800"/>
          </a:xfrm>
        </p:spPr>
        <p:txBody>
          <a:bodyPr/>
          <a:lstStyle/>
          <a:p>
            <a:pPr algn="ctr"/>
            <a:r>
              <a:rPr lang="hu-HU" dirty="0" smtClean="0"/>
              <a:t>Siófok, 2012. október 12. </a:t>
            </a:r>
            <a:endParaRPr lang="hu-HU" dirty="0"/>
          </a:p>
        </p:txBody>
      </p:sp>
      <p:pic>
        <p:nvPicPr>
          <p:cNvPr id="4" name="Picture 3" descr="E:\d\Dokumentumok\Btt titkár\BTT hivatalos papírok\BTT új logók\logók_0004_színes új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76565" y="5661248"/>
            <a:ext cx="1467435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Kép 5" descr="https://www.internationalegg.com/_media/uploaded/downloads/WED_English.jpg"/>
          <p:cNvPicPr/>
          <p:nvPr/>
        </p:nvPicPr>
        <p:blipFill>
          <a:blip r:embed="rId3" cstate="print"/>
          <a:srcRect l="17729" t="2597" r="18351" b="2597"/>
          <a:stretch>
            <a:fillRect/>
          </a:stretch>
        </p:blipFill>
        <p:spPr bwMode="auto">
          <a:xfrm>
            <a:off x="0" y="5715016"/>
            <a:ext cx="2357422" cy="114298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aphicFrame>
        <p:nvGraphicFramePr>
          <p:cNvPr id="9" name="Táblázat 8"/>
          <p:cNvGraphicFramePr>
            <a:graphicFrameLocks noGrp="1"/>
          </p:cNvGraphicFramePr>
          <p:nvPr/>
        </p:nvGraphicFramePr>
        <p:xfrm>
          <a:off x="99152" y="120252"/>
          <a:ext cx="8964486" cy="5334733"/>
        </p:xfrm>
        <a:graphic>
          <a:graphicData uri="http://schemas.openxmlformats.org/drawingml/2006/table">
            <a:tbl>
              <a:tblPr/>
              <a:tblGrid>
                <a:gridCol w="2889380"/>
                <a:gridCol w="1431631"/>
                <a:gridCol w="1547825"/>
                <a:gridCol w="1547825"/>
                <a:gridCol w="1547825"/>
              </a:tblGrid>
              <a:tr h="771996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hu-HU" sz="2800" b="1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A világ tojótyúk állományának változása és aránya</a:t>
                      </a:r>
                      <a:endParaRPr lang="hu-HU" sz="28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</a:endParaRPr>
                    </a:p>
                    <a:p>
                      <a:pPr algn="ctr" fontAlgn="b"/>
                      <a:r>
                        <a:rPr lang="hu-H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</a:tr>
              <a:tr h="664544"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hu-HU" sz="2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1990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hu-HU" sz="2000" b="1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2010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</a:tr>
              <a:tr h="717609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1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Földrész </a:t>
                      </a:r>
                      <a:r>
                        <a:rPr lang="hu-HU" sz="2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megnevezése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Mennyiség </a:t>
                      </a:r>
                      <a:r>
                        <a:rPr lang="hu-HU" sz="2000" b="1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millió darab</a:t>
                      </a:r>
                      <a:endParaRPr lang="hu-HU" sz="20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Arány (%)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Mennyiség </a:t>
                      </a:r>
                      <a:r>
                        <a:rPr lang="hu-HU" sz="2000" b="1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millió darab</a:t>
                      </a:r>
                      <a:endParaRPr lang="hu-HU" sz="20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Arány (%)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805"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1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Afrika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329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1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9,1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505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7,8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805"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1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Ázsia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1600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1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44,2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4146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63,8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805"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1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Európa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946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1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26,1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788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12,1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8620"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Észak-Amerika      (Kanada, </a:t>
                      </a:r>
                      <a:r>
                        <a:rPr lang="hu-HU" sz="2000" b="1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Mexikó</a:t>
                      </a:r>
                      <a:r>
                        <a:rPr lang="hu-HU" sz="2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, USA)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407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1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11,2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567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8,7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1543"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1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Közép-, és Dél - Amerika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319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1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8,8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1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477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7,3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5891"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1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Oceánia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0,5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1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0,3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805"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1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Összesen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3619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100*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6501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100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805">
                <a:tc gridSpan="5">
                  <a:txBody>
                    <a:bodyPr/>
                    <a:lstStyle/>
                    <a:p>
                      <a:pPr algn="l" fontAlgn="b">
                        <a:buFont typeface="Arial" charset="0"/>
                        <a:buChar char="•"/>
                      </a:pPr>
                      <a:r>
                        <a:rPr lang="hu-HU" sz="2000" b="1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Kerekítés                                         Forrás: FAO, </a:t>
                      </a:r>
                      <a:r>
                        <a:rPr lang="hu-HU" sz="2000" b="1" i="0" u="none" strike="noStrike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Windhorst</a:t>
                      </a:r>
                      <a:r>
                        <a:rPr lang="hu-HU" sz="2000" b="1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, 2012, IEC London</a:t>
                      </a:r>
                      <a:endParaRPr lang="hu-HU" sz="20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hu-HU" sz="20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hu-HU" sz="20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hu-HU" sz="20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hu-HU" sz="20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2438400" y="6021288"/>
            <a:ext cx="5229944" cy="685800"/>
          </a:xfrm>
        </p:spPr>
        <p:txBody>
          <a:bodyPr/>
          <a:lstStyle/>
          <a:p>
            <a:pPr algn="ctr"/>
            <a:r>
              <a:rPr lang="hu-HU" dirty="0" smtClean="0"/>
              <a:t>Siófok, 2012. október 12. </a:t>
            </a:r>
            <a:endParaRPr lang="hu-HU" dirty="0"/>
          </a:p>
        </p:txBody>
      </p:sp>
      <p:pic>
        <p:nvPicPr>
          <p:cNvPr id="4" name="Picture 3" descr="E:\d\Dokumentumok\Btt titkár\BTT hivatalos papírok\BTT új logók\logók_0004_színes új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76565" y="5661248"/>
            <a:ext cx="1467435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Kép 5" descr="https://www.internationalegg.com/_media/uploaded/downloads/WED_English.jpg"/>
          <p:cNvPicPr/>
          <p:nvPr/>
        </p:nvPicPr>
        <p:blipFill>
          <a:blip r:embed="rId3" cstate="print"/>
          <a:srcRect l="17729" t="2597" r="18351" b="2597"/>
          <a:stretch>
            <a:fillRect/>
          </a:stretch>
        </p:blipFill>
        <p:spPr bwMode="auto">
          <a:xfrm>
            <a:off x="0" y="5805264"/>
            <a:ext cx="2267744" cy="10527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aphicFrame>
        <p:nvGraphicFramePr>
          <p:cNvPr id="7" name="Táblázat 6"/>
          <p:cNvGraphicFramePr>
            <a:graphicFrameLocks noGrp="1"/>
          </p:cNvGraphicFramePr>
          <p:nvPr/>
        </p:nvGraphicFramePr>
        <p:xfrm>
          <a:off x="255640" y="148329"/>
          <a:ext cx="8640958" cy="5991218"/>
        </p:xfrm>
        <a:graphic>
          <a:graphicData uri="http://schemas.openxmlformats.org/drawingml/2006/table">
            <a:tbl>
              <a:tblPr/>
              <a:tblGrid>
                <a:gridCol w="2618950"/>
                <a:gridCol w="1505502"/>
                <a:gridCol w="1505502"/>
                <a:gridCol w="1505502"/>
                <a:gridCol w="1505502"/>
              </a:tblGrid>
              <a:tr h="576064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hu-HU" sz="24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A 10 </a:t>
                      </a:r>
                      <a:r>
                        <a:rPr lang="hu-HU" sz="2400" b="1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legnagyobb tojótyúk-állománnyal </a:t>
                      </a:r>
                      <a:r>
                        <a:rPr lang="hu-HU" sz="24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rendelkező európai </a:t>
                      </a:r>
                      <a:r>
                        <a:rPr lang="hu-HU" sz="2400" b="1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ország</a:t>
                      </a:r>
                      <a:r>
                        <a:rPr lang="hu-HU" sz="24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</a:tr>
              <a:tr h="704835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8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hu-HU" sz="18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1990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hu-HU" sz="1800" b="1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2010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</a:tr>
              <a:tr h="720080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8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Ország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8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Mennyiség (ezer darab)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8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Arány (%)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800" b="1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Mennyiség (ezer darab)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800" b="1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Arány (%)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861">
                <a:tc>
                  <a:txBody>
                    <a:bodyPr/>
                    <a:lstStyle/>
                    <a:p>
                      <a:pPr algn="l" fontAlgn="b"/>
                      <a:r>
                        <a:rPr lang="hu-HU" sz="18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Oroszország*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8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     189 612 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8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24,1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800" b="1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155 </a:t>
                      </a:r>
                      <a:r>
                        <a:rPr lang="hu-HU" sz="18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906 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800" b="1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19,8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861">
                <a:tc>
                  <a:txBody>
                    <a:bodyPr/>
                    <a:lstStyle/>
                    <a:p>
                      <a:pPr algn="l" fontAlgn="b"/>
                      <a:r>
                        <a:rPr lang="hu-HU" sz="18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Németország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8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       69 600 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8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8,</a:t>
                      </a:r>
                      <a:r>
                        <a:rPr lang="hu-HU" sz="1800" b="1" i="0" u="none" strike="noStrik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8</a:t>
                      </a:r>
                      <a:endParaRPr lang="hu-HU" sz="18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800" b="1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34 </a:t>
                      </a:r>
                      <a:r>
                        <a:rPr lang="hu-HU" sz="18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036 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800" b="1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4,3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861">
                <a:tc>
                  <a:txBody>
                    <a:bodyPr/>
                    <a:lstStyle/>
                    <a:p>
                      <a:pPr algn="l" fontAlgn="b"/>
                      <a:r>
                        <a:rPr lang="hu-HU" sz="18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Franciaország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800" b="1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       62 300 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8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7,9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800" b="1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51 </a:t>
                      </a:r>
                      <a:r>
                        <a:rPr lang="hu-HU" sz="18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310 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800" b="1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6,5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861">
                <a:tc>
                  <a:txBody>
                    <a:bodyPr/>
                    <a:lstStyle/>
                    <a:p>
                      <a:pPr algn="l" fontAlgn="b"/>
                      <a:r>
                        <a:rPr lang="hu-HU" sz="18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Ukrajna*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800" b="1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       60 000 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8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7,6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800" b="1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109 </a:t>
                      </a:r>
                      <a:r>
                        <a:rPr lang="hu-HU" sz="18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300 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800" b="1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13,9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861">
                <a:tc>
                  <a:txBody>
                    <a:bodyPr/>
                    <a:lstStyle/>
                    <a:p>
                      <a:pPr algn="l" fontAlgn="b"/>
                      <a:r>
                        <a:rPr lang="hu-HU" sz="18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Olaszország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800" b="1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       55 714 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8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7,1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800" b="1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68 </a:t>
                      </a:r>
                      <a:r>
                        <a:rPr lang="hu-HU" sz="18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000 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800" b="1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8,6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861">
                <a:tc>
                  <a:txBody>
                    <a:bodyPr/>
                    <a:lstStyle/>
                    <a:p>
                      <a:pPr algn="l" fontAlgn="b"/>
                      <a:r>
                        <a:rPr lang="hu-HU" sz="18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Románia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800" b="1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       49 390 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8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6,3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800" b="1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44 </a:t>
                      </a:r>
                      <a:r>
                        <a:rPr lang="hu-HU" sz="18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504 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8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5,6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861">
                <a:tc>
                  <a:txBody>
                    <a:bodyPr/>
                    <a:lstStyle/>
                    <a:p>
                      <a:pPr algn="l" fontAlgn="b"/>
                      <a:r>
                        <a:rPr lang="hu-HU" sz="18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Spanyolország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800" b="1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       49 171 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8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6,2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800" b="1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52 </a:t>
                      </a:r>
                      <a:r>
                        <a:rPr lang="hu-HU" sz="18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000 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8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6,</a:t>
                      </a:r>
                      <a:r>
                        <a:rPr lang="hu-HU" sz="1800" b="1" i="0" u="none" strike="noStrik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6</a:t>
                      </a:r>
                      <a:endParaRPr lang="hu-HU" sz="18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861">
                <a:tc>
                  <a:txBody>
                    <a:bodyPr/>
                    <a:lstStyle/>
                    <a:p>
                      <a:pPr algn="l" fontAlgn="b"/>
                      <a:r>
                        <a:rPr lang="hu-HU" sz="18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Lengyelország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800" b="1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       48 458 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800" b="1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6,2</a:t>
                      </a:r>
                      <a:endParaRPr lang="hu-HU" sz="18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800" b="1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48 </a:t>
                      </a:r>
                      <a:r>
                        <a:rPr lang="hu-HU" sz="18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727 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8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6,2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861">
                <a:tc>
                  <a:txBody>
                    <a:bodyPr/>
                    <a:lstStyle/>
                    <a:p>
                      <a:pPr algn="l" fontAlgn="b"/>
                      <a:r>
                        <a:rPr lang="hu-HU" sz="18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Egyesült Királyság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800" b="1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       43 580 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8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5,</a:t>
                      </a:r>
                      <a:r>
                        <a:rPr lang="hu-HU" sz="1800" b="1" i="0" u="none" strike="noStrik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5</a:t>
                      </a:r>
                      <a:endParaRPr lang="hu-HU" sz="18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800" b="1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47 </a:t>
                      </a:r>
                      <a:r>
                        <a:rPr lang="hu-HU" sz="18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000 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8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861">
                <a:tc>
                  <a:txBody>
                    <a:bodyPr/>
                    <a:lstStyle/>
                    <a:p>
                      <a:pPr algn="l" fontAlgn="b"/>
                      <a:r>
                        <a:rPr lang="hu-HU" sz="18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Jugoszlávia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800" b="1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       33 199 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8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4,2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8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8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398">
                <a:tc>
                  <a:txBody>
                    <a:bodyPr/>
                    <a:lstStyle/>
                    <a:p>
                      <a:pPr algn="l" fontAlgn="b"/>
                      <a:r>
                        <a:rPr lang="hu-HU" sz="18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Hollandia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hu-HU" sz="1800" b="1" i="0" u="none" strike="noStrike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8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800" b="1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34 </a:t>
                      </a:r>
                      <a:r>
                        <a:rPr lang="hu-HU" sz="18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845 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8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4,</a:t>
                      </a:r>
                      <a:r>
                        <a:rPr lang="hu-HU" sz="1800" b="1" i="0" u="none" strike="noStrik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4</a:t>
                      </a:r>
                      <a:endParaRPr lang="hu-HU" sz="18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398">
                <a:tc>
                  <a:txBody>
                    <a:bodyPr/>
                    <a:lstStyle/>
                    <a:p>
                      <a:pPr algn="l" fontAlgn="b"/>
                      <a:r>
                        <a:rPr lang="hu-HU" sz="18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10 ország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800" b="1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     661 024 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8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84**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800" b="1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645 628</a:t>
                      </a:r>
                      <a:endParaRPr lang="hu-HU" sz="18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8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81,9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861">
                <a:tc>
                  <a:txBody>
                    <a:bodyPr/>
                    <a:lstStyle/>
                    <a:p>
                      <a:pPr algn="l" fontAlgn="b"/>
                      <a:r>
                        <a:rPr lang="hu-HU" sz="18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Európa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800" b="1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     787 055 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8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100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800" b="1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788 013</a:t>
                      </a:r>
                      <a:r>
                        <a:rPr lang="hu-HU" sz="18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8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100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0254">
                <a:tc gridSpan="5"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8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* 1992</a:t>
                      </a:r>
                      <a:r>
                        <a:rPr lang="hu-HU" sz="1800" b="1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. ,   ** kerekítés    Forrás: FAO, </a:t>
                      </a:r>
                      <a:r>
                        <a:rPr lang="hu-HU" sz="1800" b="1" i="0" u="none" strike="noStrike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Windhorst</a:t>
                      </a:r>
                      <a:r>
                        <a:rPr lang="hu-HU" sz="1800" b="1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, 2012 </a:t>
                      </a:r>
                      <a:endParaRPr lang="hu-HU" sz="18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2438400" y="6021288"/>
            <a:ext cx="5229944" cy="685800"/>
          </a:xfrm>
        </p:spPr>
        <p:txBody>
          <a:bodyPr/>
          <a:lstStyle/>
          <a:p>
            <a:pPr algn="ctr"/>
            <a:r>
              <a:rPr lang="hu-HU" dirty="0" smtClean="0"/>
              <a:t>Siófok, 2012. október 12. </a:t>
            </a:r>
            <a:endParaRPr lang="hu-HU" dirty="0"/>
          </a:p>
        </p:txBody>
      </p:sp>
      <p:pic>
        <p:nvPicPr>
          <p:cNvPr id="4" name="Picture 3" descr="E:\d\Dokumentumok\Btt titkár\BTT hivatalos papírok\BTT új logók\logók_0004_színes új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76565" y="5661248"/>
            <a:ext cx="1467435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Kép 5" descr="https://www.internationalegg.com/_media/uploaded/downloads/WED_English.jpg"/>
          <p:cNvPicPr/>
          <p:nvPr/>
        </p:nvPicPr>
        <p:blipFill>
          <a:blip r:embed="rId3" cstate="print"/>
          <a:srcRect l="17729" t="2597" r="18351" b="2597"/>
          <a:stretch>
            <a:fillRect/>
          </a:stretch>
        </p:blipFill>
        <p:spPr bwMode="auto">
          <a:xfrm>
            <a:off x="0" y="5715016"/>
            <a:ext cx="2357422" cy="114298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aphicFrame>
        <p:nvGraphicFramePr>
          <p:cNvPr id="7" name="Táblázat 6"/>
          <p:cNvGraphicFramePr>
            <a:graphicFrameLocks noGrp="1"/>
          </p:cNvGraphicFramePr>
          <p:nvPr/>
        </p:nvGraphicFramePr>
        <p:xfrm>
          <a:off x="113628" y="214290"/>
          <a:ext cx="8892478" cy="5286415"/>
        </p:xfrm>
        <a:graphic>
          <a:graphicData uri="http://schemas.openxmlformats.org/drawingml/2006/table">
            <a:tbl>
              <a:tblPr/>
              <a:tblGrid>
                <a:gridCol w="2805650"/>
                <a:gridCol w="1521707"/>
                <a:gridCol w="1521707"/>
                <a:gridCol w="1521707"/>
                <a:gridCol w="1521707"/>
              </a:tblGrid>
              <a:tr h="775772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hu-HU" sz="24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A </a:t>
                      </a:r>
                      <a:r>
                        <a:rPr lang="hu-HU" sz="2400" b="1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 világ tojástermelésének változása, aránya és arányának változása</a:t>
                      </a:r>
                      <a:endParaRPr lang="hu-HU" sz="24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</a:endParaRPr>
                    </a:p>
                    <a:p>
                      <a:pPr algn="ctr" fontAlgn="b"/>
                      <a:r>
                        <a:rPr lang="hu-HU" sz="2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</a:tr>
              <a:tr h="462518"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1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hu-HU" sz="2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1990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hu-HU" sz="2000" b="1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2010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</a:tr>
              <a:tr h="400050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Kontinens megnevezése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1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Mennyiség (ezer tonna)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Arány (%)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Mennyiség (ezer tonna)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1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Arány (%)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Afrika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1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         1 543 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1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4,4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         2 668 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1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4,2</a:t>
                      </a:r>
                      <a:endParaRPr lang="hu-HU" sz="20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Ázsia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1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       13 805 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1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39,2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       37 485 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1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59</a:t>
                      </a:r>
                      <a:endParaRPr lang="hu-HU" sz="20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Európa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       11 663 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33,1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       10 472 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1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16,5</a:t>
                      </a:r>
                      <a:endParaRPr lang="hu-HU" sz="20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Észak-Amerika (Kanada, </a:t>
                      </a:r>
                      <a:r>
                        <a:rPr lang="hu-HU" sz="2000" b="1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Mexikó</a:t>
                      </a:r>
                      <a:r>
                        <a:rPr lang="hu-HU" sz="2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, USA)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         5 361 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15,2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         8 222 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1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12,9</a:t>
                      </a:r>
                      <a:endParaRPr lang="hu-HU" sz="20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1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Közép-, és Dél-Amerika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1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         2 632 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7,5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         4 471 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1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7</a:t>
                      </a:r>
                      <a:endParaRPr lang="hu-HU" sz="20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1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Óceánia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1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            244 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1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0,7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            254 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1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0,4</a:t>
                      </a:r>
                      <a:endParaRPr lang="hu-HU" sz="20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1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Összesen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1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 35249*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1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100*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       63 572 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1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100</a:t>
                      </a:r>
                      <a:endParaRPr lang="hu-HU" sz="20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 gridSpan="5">
                  <a:txBody>
                    <a:bodyPr/>
                    <a:lstStyle/>
                    <a:p>
                      <a:pPr algn="l" fontAlgn="b">
                        <a:buFont typeface="Arial" charset="0"/>
                        <a:buChar char="•"/>
                      </a:pPr>
                      <a:r>
                        <a:rPr lang="hu-HU" sz="2000" b="1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Kerekítés</a:t>
                      </a:r>
                    </a:p>
                    <a:p>
                      <a:pPr algn="l" fontAlgn="b">
                        <a:buFont typeface="Arial" charset="0"/>
                        <a:buChar char="•"/>
                      </a:pPr>
                      <a:endParaRPr lang="hu-HU" sz="2000" b="1" i="0" u="none" strike="noStrike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</a:endParaRPr>
                    </a:p>
                    <a:p>
                      <a:pPr algn="l" fontAlgn="b">
                        <a:buFont typeface="Arial" charset="0"/>
                        <a:buChar char="•"/>
                      </a:pPr>
                      <a:r>
                        <a:rPr lang="hu-HU" sz="2000" b="1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Forrás: FAO, </a:t>
                      </a:r>
                      <a:r>
                        <a:rPr lang="hu-HU" sz="2000" b="1" i="0" u="none" strike="noStrike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Windhorst</a:t>
                      </a:r>
                      <a:r>
                        <a:rPr lang="hu-HU" sz="2000" b="1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, IEC London, 2012 </a:t>
                      </a:r>
                      <a:endParaRPr lang="hu-HU" sz="20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2438400" y="6021288"/>
            <a:ext cx="5229944" cy="685800"/>
          </a:xfrm>
        </p:spPr>
        <p:txBody>
          <a:bodyPr/>
          <a:lstStyle/>
          <a:p>
            <a:pPr algn="ctr"/>
            <a:r>
              <a:rPr lang="hu-HU" dirty="0" smtClean="0"/>
              <a:t>Siófok, 2012. október 12. </a:t>
            </a:r>
            <a:endParaRPr lang="hu-HU" dirty="0"/>
          </a:p>
        </p:txBody>
      </p:sp>
      <p:pic>
        <p:nvPicPr>
          <p:cNvPr id="4" name="Picture 3" descr="E:\d\Dokumentumok\Btt titkár\BTT hivatalos papírok\BTT új logók\logók_0004_színes új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76565" y="5661248"/>
            <a:ext cx="1467435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Kép 5" descr="https://www.internationalegg.com/_media/uploaded/downloads/WED_English.jpg"/>
          <p:cNvPicPr/>
          <p:nvPr/>
        </p:nvPicPr>
        <p:blipFill>
          <a:blip r:embed="rId3" cstate="print"/>
          <a:srcRect l="17729" t="2597" r="18351" b="2597"/>
          <a:stretch>
            <a:fillRect/>
          </a:stretch>
        </p:blipFill>
        <p:spPr bwMode="auto">
          <a:xfrm>
            <a:off x="0" y="5786454"/>
            <a:ext cx="2428860" cy="107154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aphicFrame>
        <p:nvGraphicFramePr>
          <p:cNvPr id="7" name="Táblázat 6"/>
          <p:cNvGraphicFramePr>
            <a:graphicFrameLocks noGrp="1"/>
          </p:cNvGraphicFramePr>
          <p:nvPr/>
        </p:nvGraphicFramePr>
        <p:xfrm>
          <a:off x="239628" y="61547"/>
          <a:ext cx="8786839" cy="5937220"/>
        </p:xfrm>
        <a:graphic>
          <a:graphicData uri="http://schemas.openxmlformats.org/drawingml/2006/table">
            <a:tbl>
              <a:tblPr/>
              <a:tblGrid>
                <a:gridCol w="2825451"/>
                <a:gridCol w="1490347"/>
                <a:gridCol w="1490347"/>
                <a:gridCol w="1490347"/>
                <a:gridCol w="1490347"/>
              </a:tblGrid>
              <a:tr h="402448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hu-HU" sz="24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Tojástermelésben vezető szerepet betöltő 10 európai </a:t>
                      </a:r>
                      <a:r>
                        <a:rPr lang="hu-HU" sz="2400" b="1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ország</a:t>
                      </a:r>
                      <a:endParaRPr lang="hu-HU" sz="20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</a:tr>
              <a:tr h="317632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hu-HU" sz="2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1990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hu-HU" sz="2000" b="1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2010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</a:tr>
              <a:tr h="576064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Ország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Mennyiség (1000 t)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1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Arány (%)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1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Mennyiség (1000 t)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1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Arány (%)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905"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USSR</a:t>
                      </a:r>
                      <a:r>
                        <a:rPr lang="hu-HU" sz="2000" b="1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*/ Oroszország</a:t>
                      </a:r>
                      <a:endParaRPr lang="hu-HU" sz="20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         4 582 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39,3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2 </a:t>
                      </a:r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261 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21,6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4152"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1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Németország</a:t>
                      </a:r>
                      <a:endParaRPr lang="hu-HU" sz="20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            985 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8,4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664</a:t>
                      </a:r>
                      <a:endParaRPr lang="hu-HU" sz="20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6,3</a:t>
                      </a:r>
                      <a:endParaRPr lang="hu-HU" sz="20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1963"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1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Ukrajna</a:t>
                      </a:r>
                      <a:endParaRPr lang="hu-HU" sz="20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--</a:t>
                      </a:r>
                      <a:endParaRPr lang="hu-HU" sz="20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--</a:t>
                      </a:r>
                      <a:endParaRPr lang="hu-HU" sz="20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974</a:t>
                      </a:r>
                      <a:endParaRPr lang="hu-HU" sz="20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9,3</a:t>
                      </a:r>
                      <a:endParaRPr lang="hu-HU" sz="20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905"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Franciaország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            887 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7,6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947    </a:t>
                      </a:r>
                      <a:endParaRPr lang="hu-HU" sz="20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905"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Spanyolország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            667 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5,7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840    </a:t>
                      </a:r>
                      <a:endParaRPr lang="hu-HU" sz="20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905"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Olaszország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            656 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5,6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737    </a:t>
                      </a:r>
                      <a:endParaRPr lang="hu-HU" sz="20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905"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Hollandia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            652 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5,6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631</a:t>
                      </a:r>
                      <a:endParaRPr lang="hu-HU" sz="20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6</a:t>
                      </a:r>
                      <a:endParaRPr lang="hu-HU" sz="20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905"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Egyesült Királyság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            622 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5,3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619</a:t>
                      </a:r>
                      <a:endParaRPr lang="hu-HU" sz="20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5,9</a:t>
                      </a:r>
                      <a:endParaRPr lang="hu-HU" sz="20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905"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Lengyelország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            422 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3,6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618</a:t>
                      </a:r>
                      <a:endParaRPr lang="hu-HU" sz="20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5,9</a:t>
                      </a:r>
                      <a:endParaRPr lang="hu-HU" sz="20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905"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Románia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            385 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3,3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298</a:t>
                      </a:r>
                      <a:endParaRPr lang="hu-HU" sz="20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2,8</a:t>
                      </a:r>
                      <a:endParaRPr lang="hu-HU" sz="20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7996"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Magyarország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            260 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2,2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--   </a:t>
                      </a:r>
                      <a:endParaRPr lang="hu-HU" sz="20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--</a:t>
                      </a:r>
                      <a:endParaRPr lang="hu-HU" sz="20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905"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10 ország összesen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       10 118 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86,8**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         8 589 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82**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905"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Európa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       11 663 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100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       10 472 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100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311">
                <a:tc gridSpan="5">
                  <a:txBody>
                    <a:bodyPr/>
                    <a:lstStyle/>
                    <a:p>
                      <a:pPr algn="l" fontAlgn="b"/>
                      <a:r>
                        <a:rPr lang="hu-HU" sz="2000" b="1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                                *</a:t>
                      </a:r>
                      <a:r>
                        <a:rPr lang="hu-HU" sz="2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Oroszország 1992-ben: </a:t>
                      </a:r>
                      <a:r>
                        <a:rPr lang="hu-HU" sz="2000" b="1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2</a:t>
                      </a:r>
                      <a:r>
                        <a:rPr lang="hu-HU" sz="2000" b="1" i="0" u="none" strike="noStrike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 </a:t>
                      </a:r>
                      <a:r>
                        <a:rPr lang="hu-HU" sz="2000" b="1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385 000 t    ** kerekítés</a:t>
                      </a:r>
                      <a:endParaRPr lang="hu-HU" sz="20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hu-HU" sz="2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hu-HU" sz="2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hu-HU" sz="2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2438400" y="6021288"/>
            <a:ext cx="5229944" cy="685800"/>
          </a:xfrm>
        </p:spPr>
        <p:txBody>
          <a:bodyPr/>
          <a:lstStyle/>
          <a:p>
            <a:pPr algn="ctr"/>
            <a:r>
              <a:rPr lang="hu-HU" dirty="0" smtClean="0"/>
              <a:t>Siófok, 2012. október 12. </a:t>
            </a:r>
            <a:endParaRPr lang="hu-HU" dirty="0"/>
          </a:p>
        </p:txBody>
      </p:sp>
      <p:pic>
        <p:nvPicPr>
          <p:cNvPr id="4" name="Picture 3" descr="E:\d\Dokumentumok\Btt titkár\BTT hivatalos papírok\BTT új logók\logók_0004_színes új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76565" y="5661248"/>
            <a:ext cx="1467435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Kép 5" descr="https://www.internationalegg.com/_media/uploaded/downloads/WED_English.jpg"/>
          <p:cNvPicPr/>
          <p:nvPr/>
        </p:nvPicPr>
        <p:blipFill>
          <a:blip r:embed="rId3" cstate="print"/>
          <a:srcRect l="17729" t="2597" r="18351" b="2597"/>
          <a:stretch>
            <a:fillRect/>
          </a:stretch>
        </p:blipFill>
        <p:spPr bwMode="auto">
          <a:xfrm>
            <a:off x="0" y="5715016"/>
            <a:ext cx="2357422" cy="114298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aphicFrame>
        <p:nvGraphicFramePr>
          <p:cNvPr id="7" name="Táblázat 6"/>
          <p:cNvGraphicFramePr>
            <a:graphicFrameLocks noGrp="1"/>
          </p:cNvGraphicFramePr>
          <p:nvPr/>
        </p:nvGraphicFramePr>
        <p:xfrm>
          <a:off x="-1" y="188640"/>
          <a:ext cx="9144001" cy="5722569"/>
        </p:xfrm>
        <a:graphic>
          <a:graphicData uri="http://schemas.openxmlformats.org/drawingml/2006/table">
            <a:tbl>
              <a:tblPr/>
              <a:tblGrid>
                <a:gridCol w="2940297"/>
                <a:gridCol w="1550926"/>
                <a:gridCol w="1550926"/>
                <a:gridCol w="1550926"/>
                <a:gridCol w="1550926"/>
              </a:tblGrid>
              <a:tr h="704009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hu-HU" sz="24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Tojástermelésben vezető szerepet betöltő 10 </a:t>
                      </a:r>
                      <a:r>
                        <a:rPr lang="hu-HU" sz="2400" b="1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Uniós tagország</a:t>
                      </a:r>
                      <a:r>
                        <a:rPr lang="hu-HU" sz="18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hu-HU" sz="1800" b="0" i="0" u="none" strike="noStrike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r>
                        <a:rPr lang="hu-HU" sz="18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(Forrás: FAO,</a:t>
                      </a:r>
                      <a:r>
                        <a:rPr lang="hu-HU" sz="1800" b="0" i="0" u="none" strike="noStrike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hu-HU" sz="1800" b="0" i="0" u="none" strike="noStrike" baseline="0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Windhorst</a:t>
                      </a:r>
                      <a:r>
                        <a:rPr lang="hu-HU" sz="1800" b="0" i="0" u="none" strike="noStrike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 2012)</a:t>
                      </a:r>
                      <a:endParaRPr lang="hu-HU" sz="18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</a:tr>
              <a:tr h="327023">
                <a:tc>
                  <a:txBody>
                    <a:bodyPr/>
                    <a:lstStyle/>
                    <a:p>
                      <a:pPr algn="l" fontAlgn="b"/>
                      <a:endParaRPr lang="hu-HU" sz="19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hu-HU" sz="2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1990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hu-HU" sz="2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</a:tr>
              <a:tr h="612425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9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Tagország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9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Mennyiség (1000 t)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9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Arány (%)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9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Mennyiség (1000 t)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9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Arány (%)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8143">
                <a:tc>
                  <a:txBody>
                    <a:bodyPr/>
                    <a:lstStyle/>
                    <a:p>
                      <a:pPr algn="l" fontAlgn="b"/>
                      <a:r>
                        <a:rPr lang="hu-HU" sz="19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Németország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9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   985 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9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9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   664 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9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9,</a:t>
                      </a:r>
                      <a:r>
                        <a:rPr lang="hu-HU" sz="1900" b="1" i="0" u="none" strike="noStrik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hu-HU" sz="19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190">
                <a:tc>
                  <a:txBody>
                    <a:bodyPr/>
                    <a:lstStyle/>
                    <a:p>
                      <a:pPr algn="l" fontAlgn="b"/>
                      <a:r>
                        <a:rPr lang="hu-HU" sz="19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Franciaország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9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   887 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9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9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   947 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9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67">
                <a:tc>
                  <a:txBody>
                    <a:bodyPr/>
                    <a:lstStyle/>
                    <a:p>
                      <a:pPr algn="l" fontAlgn="b"/>
                      <a:r>
                        <a:rPr lang="hu-HU" sz="19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Spanyolország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9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   667 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9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9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   840 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9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67">
                <a:tc>
                  <a:txBody>
                    <a:bodyPr/>
                    <a:lstStyle/>
                    <a:p>
                      <a:pPr algn="l" fontAlgn="b"/>
                      <a:r>
                        <a:rPr lang="hu-HU" sz="19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Olaszország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9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   656 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9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9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   737 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9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67">
                <a:tc>
                  <a:txBody>
                    <a:bodyPr/>
                    <a:lstStyle/>
                    <a:p>
                      <a:pPr algn="l" fontAlgn="b"/>
                      <a:r>
                        <a:rPr lang="hu-HU" sz="19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Hollandia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9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   652 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9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9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   631 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9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67">
                <a:tc>
                  <a:txBody>
                    <a:bodyPr/>
                    <a:lstStyle/>
                    <a:p>
                      <a:pPr algn="l" fontAlgn="b"/>
                      <a:r>
                        <a:rPr lang="hu-HU" sz="19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Egyesült Királyság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900" b="1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   622 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9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9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   619 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9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67">
                <a:tc>
                  <a:txBody>
                    <a:bodyPr/>
                    <a:lstStyle/>
                    <a:p>
                      <a:pPr algn="l" fontAlgn="b"/>
                      <a:r>
                        <a:rPr lang="hu-HU" sz="19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Lengyelország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900" b="1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   422 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9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9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   618 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9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67">
                <a:tc>
                  <a:txBody>
                    <a:bodyPr/>
                    <a:lstStyle/>
                    <a:p>
                      <a:pPr algn="l" fontAlgn="b"/>
                      <a:r>
                        <a:rPr lang="hu-HU" sz="19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Románia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900" b="1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   385 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9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9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   298 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9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4,</a:t>
                      </a:r>
                      <a:r>
                        <a:rPr lang="hu-HU" sz="1900" b="1" i="0" u="none" strike="noStrik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hu-HU" sz="19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67">
                <a:tc>
                  <a:txBody>
                    <a:bodyPr/>
                    <a:lstStyle/>
                    <a:p>
                      <a:pPr algn="l" fontAlgn="b"/>
                      <a:r>
                        <a:rPr lang="hu-HU" sz="19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Magyarország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900" b="1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   260 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9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9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   152 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9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67">
                <a:tc>
                  <a:txBody>
                    <a:bodyPr/>
                    <a:lstStyle/>
                    <a:p>
                      <a:pPr algn="l" fontAlgn="b"/>
                      <a:r>
                        <a:rPr lang="hu-HU" sz="19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Belgium*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9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   169 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900" b="1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9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   189 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9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67">
                <a:tc>
                  <a:txBody>
                    <a:bodyPr/>
                    <a:lstStyle/>
                    <a:p>
                      <a:pPr algn="l" fontAlgn="b"/>
                      <a:r>
                        <a:rPr lang="hu-HU" sz="19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 ország összesen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900" b="1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5 705 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900" b="1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88,3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9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5 695 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9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84,7**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67">
                <a:tc>
                  <a:txBody>
                    <a:bodyPr/>
                    <a:lstStyle/>
                    <a:p>
                      <a:pPr algn="l" fontAlgn="b"/>
                      <a:r>
                        <a:rPr lang="hu-HU" sz="19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EU (27)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900" b="1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6 459 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900" b="1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9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6 727 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9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67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hu-HU" sz="1900" b="0" i="0" u="none" strike="noStrike" kern="120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900" b="1" i="0" u="none" strike="noStrike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* Luxemburggal együtt,                  </a:t>
                      </a:r>
                      <a:r>
                        <a:rPr lang="hu-HU" sz="1900" b="1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** kerekítés</a:t>
                      </a:r>
                      <a:endParaRPr lang="hu-HU" sz="19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hu-HU" sz="18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hu-HU" sz="18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hu-HU" sz="18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5306144" cy="685800"/>
          </a:xfrm>
        </p:spPr>
        <p:txBody>
          <a:bodyPr/>
          <a:lstStyle/>
          <a:p>
            <a:pPr algn="ctr"/>
            <a:r>
              <a:rPr lang="hu-HU" dirty="0" smtClean="0"/>
              <a:t>Siófok, 2012. október 12. </a:t>
            </a:r>
            <a:endParaRPr lang="hu-HU" dirty="0"/>
          </a:p>
        </p:txBody>
      </p:sp>
      <p:pic>
        <p:nvPicPr>
          <p:cNvPr id="4" name="Picture 3" descr="E:\d\Dokumentumok\Btt titkár\BTT hivatalos papírok\BTT új logók\logók_0004_színes új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76565" y="5661248"/>
            <a:ext cx="1467435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Kép 5" descr="https://www.internationalegg.com/_media/uploaded/downloads/WED_English.jpg"/>
          <p:cNvPicPr/>
          <p:nvPr/>
        </p:nvPicPr>
        <p:blipFill>
          <a:blip r:embed="rId3" cstate="print"/>
          <a:srcRect l="17729" t="2597" r="18351" b="2597"/>
          <a:stretch>
            <a:fillRect/>
          </a:stretch>
        </p:blipFill>
        <p:spPr bwMode="auto">
          <a:xfrm>
            <a:off x="0" y="5805264"/>
            <a:ext cx="2267744" cy="10527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aphicFrame>
        <p:nvGraphicFramePr>
          <p:cNvPr id="7" name="Táblázat 6"/>
          <p:cNvGraphicFramePr>
            <a:graphicFrameLocks noGrp="1"/>
          </p:cNvGraphicFramePr>
          <p:nvPr/>
        </p:nvGraphicFramePr>
        <p:xfrm>
          <a:off x="0" y="0"/>
          <a:ext cx="9144001" cy="5872263"/>
        </p:xfrm>
        <a:graphic>
          <a:graphicData uri="http://schemas.openxmlformats.org/drawingml/2006/table">
            <a:tbl>
              <a:tblPr/>
              <a:tblGrid>
                <a:gridCol w="1521490"/>
                <a:gridCol w="1446168"/>
                <a:gridCol w="1446168"/>
                <a:gridCol w="1837839"/>
                <a:gridCol w="1446168"/>
                <a:gridCol w="1446168"/>
              </a:tblGrid>
              <a:tr h="547788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hu-HU" sz="2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Tojás exportban/importban 2009-ben vezető szerepet betöltő 10 európai </a:t>
                      </a:r>
                      <a:r>
                        <a:rPr lang="hu-HU" sz="2000" b="1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ország</a:t>
                      </a:r>
                      <a:r>
                        <a:rPr lang="hu-HU" sz="2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</a:tr>
              <a:tr h="292508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hu-HU" sz="2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2009 export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1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hu-HU" sz="2000" b="1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2009 import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</a:tr>
              <a:tr h="558424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Ország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Mennyiség (1000 t)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Arány (%)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Ország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1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Mennyiség (1000 t)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1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Arány (%)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212"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Hollandia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396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35,8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Németország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427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40,7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212"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Lengyelország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142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12,8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0" i="0" u="none" strike="noStrike" dirty="0" smtClean="0">
                          <a:solidFill>
                            <a:srgbClr val="FF0000"/>
                          </a:solidFill>
                          <a:latin typeface="Times New Roman"/>
                        </a:rPr>
                        <a:t>Franciaország</a:t>
                      </a:r>
                      <a:endParaRPr lang="hu-HU" sz="2000" b="0" i="0" u="none" strike="noStrike" dirty="0">
                        <a:solidFill>
                          <a:srgbClr val="FF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143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13,6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212"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Spanyolország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125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11,3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Hollandia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122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11,6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3855"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Németország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106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9,6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Egyesült Királyság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48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4,6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212"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Belgium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6,3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Belgium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43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4,1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212"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Franciaország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51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4,6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Svájc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34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3,2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212"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Ukrajna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36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3,3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Lengyelország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2,7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212"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Belorusszia</a:t>
                      </a:r>
                      <a:endParaRPr lang="hu-HU" sz="20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32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2,9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Olaszország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2,2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212"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Olaszország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1,7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Ausztria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2,1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508"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Lettország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1,4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Cseh Köztársaság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212"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10 ország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992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89,7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900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85,9*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212"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Európa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1106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1048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212">
                <a:tc gridSpan="6">
                  <a:txBody>
                    <a:bodyPr/>
                    <a:lstStyle/>
                    <a:p>
                      <a:pPr algn="l" fontAlgn="b"/>
                      <a:r>
                        <a:rPr lang="hu-HU" sz="20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                                     *kerekítés           Forrás: FAO, </a:t>
                      </a:r>
                      <a:r>
                        <a:rPr lang="hu-HU" sz="2000" b="0" i="0" u="none" strike="noStrike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Windhorst</a:t>
                      </a:r>
                      <a:r>
                        <a:rPr lang="hu-HU" sz="20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, 2012</a:t>
                      </a:r>
                      <a:endParaRPr lang="hu-HU" sz="20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hu-HU" sz="2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hu-HU" sz="2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hu-HU" sz="2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hu-HU" sz="2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hu-HU" sz="2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2438400" y="6021288"/>
            <a:ext cx="5229944" cy="685800"/>
          </a:xfrm>
        </p:spPr>
        <p:txBody>
          <a:bodyPr/>
          <a:lstStyle/>
          <a:p>
            <a:pPr algn="ctr"/>
            <a:r>
              <a:rPr lang="hu-HU" dirty="0" smtClean="0"/>
              <a:t>Siófok, 2012. október 12. </a:t>
            </a:r>
            <a:endParaRPr lang="hu-HU" dirty="0"/>
          </a:p>
        </p:txBody>
      </p:sp>
      <p:pic>
        <p:nvPicPr>
          <p:cNvPr id="4" name="Picture 3" descr="E:\d\Dokumentumok\Btt titkár\BTT hivatalos papírok\BTT új logók\logók_0004_színes új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76565" y="5661248"/>
            <a:ext cx="1467435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Kép 5" descr="https://www.internationalegg.com/_media/uploaded/downloads/WED_English.jpg"/>
          <p:cNvPicPr/>
          <p:nvPr/>
        </p:nvPicPr>
        <p:blipFill>
          <a:blip r:embed="rId3" cstate="print"/>
          <a:srcRect l="17729" t="2597" r="18351" b="2597"/>
          <a:stretch>
            <a:fillRect/>
          </a:stretch>
        </p:blipFill>
        <p:spPr bwMode="auto">
          <a:xfrm>
            <a:off x="0" y="5805264"/>
            <a:ext cx="2267744" cy="10527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aphicFrame>
        <p:nvGraphicFramePr>
          <p:cNvPr id="7" name="Táblázat 6"/>
          <p:cNvGraphicFramePr>
            <a:graphicFrameLocks noGrp="1"/>
          </p:cNvGraphicFramePr>
          <p:nvPr/>
        </p:nvGraphicFramePr>
        <p:xfrm>
          <a:off x="39754" y="94667"/>
          <a:ext cx="9144000" cy="5749756"/>
        </p:xfrm>
        <a:graphic>
          <a:graphicData uri="http://schemas.openxmlformats.org/drawingml/2006/table">
            <a:tbl>
              <a:tblPr/>
              <a:tblGrid>
                <a:gridCol w="1521490"/>
                <a:gridCol w="1446168"/>
                <a:gridCol w="1446168"/>
                <a:gridCol w="1837838"/>
                <a:gridCol w="1446168"/>
                <a:gridCol w="1446168"/>
              </a:tblGrid>
              <a:tr h="478591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hu-HU" sz="2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Tojás exportban/importban 2010-ben vezető szerepet betöltő 10 EU-s (27) </a:t>
                      </a:r>
                      <a:r>
                        <a:rPr lang="hu-HU" sz="2000" b="1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tagország</a:t>
                      </a:r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873" marR="8873" marT="8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</a:tr>
              <a:tr h="325434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873" marR="8873" marT="88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hu-HU" sz="2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2010 export</a:t>
                      </a:r>
                    </a:p>
                  </a:txBody>
                  <a:tcPr marL="8873" marR="8873" marT="88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873" marR="8873" marT="88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hu-HU" sz="2000" b="1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2010 import</a:t>
                      </a:r>
                    </a:p>
                  </a:txBody>
                  <a:tcPr marL="8873" marR="8873" marT="88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</a:tr>
              <a:tr h="641663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Ország</a:t>
                      </a:r>
                    </a:p>
                  </a:txBody>
                  <a:tcPr marL="8873" marR="8873" marT="88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Mennyiség (1000 t)</a:t>
                      </a:r>
                    </a:p>
                  </a:txBody>
                  <a:tcPr marL="8873" marR="8873" marT="88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Arány (%)</a:t>
                      </a:r>
                    </a:p>
                  </a:txBody>
                  <a:tcPr marL="8873" marR="8873" marT="88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Ország</a:t>
                      </a:r>
                    </a:p>
                  </a:txBody>
                  <a:tcPr marL="8873" marR="8873" marT="88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1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Mennyiség (1000 t)</a:t>
                      </a:r>
                    </a:p>
                  </a:txBody>
                  <a:tcPr marL="8873" marR="8873" marT="88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1" i="0" u="none" strike="noStrike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Times New Roman"/>
                        </a:rPr>
                        <a:t>Arány (%)</a:t>
                      </a:r>
                    </a:p>
                  </a:txBody>
                  <a:tcPr marL="8873" marR="8873" marT="88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5434"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Hollandia</a:t>
                      </a:r>
                    </a:p>
                  </a:txBody>
                  <a:tcPr marL="8873" marR="8873" marT="8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567</a:t>
                      </a:r>
                    </a:p>
                  </a:txBody>
                  <a:tcPr marL="8873" marR="8873" marT="88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47,9</a:t>
                      </a:r>
                    </a:p>
                  </a:txBody>
                  <a:tcPr marL="8873" marR="8873" marT="88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Németország</a:t>
                      </a:r>
                    </a:p>
                  </a:txBody>
                  <a:tcPr marL="8873" marR="8873" marT="8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474</a:t>
                      </a:r>
                    </a:p>
                  </a:txBody>
                  <a:tcPr marL="8873" marR="8873" marT="88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0" i="0" u="none" strike="noStrike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Times New Roman"/>
                        </a:rPr>
                        <a:t>48,9</a:t>
                      </a:r>
                    </a:p>
                  </a:txBody>
                  <a:tcPr marL="8873" marR="8873" marT="88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5434"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Lengyelország</a:t>
                      </a:r>
                    </a:p>
                  </a:txBody>
                  <a:tcPr marL="8873" marR="8873" marT="8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151</a:t>
                      </a:r>
                    </a:p>
                  </a:txBody>
                  <a:tcPr marL="8873" marR="8873" marT="88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12,8</a:t>
                      </a:r>
                    </a:p>
                  </a:txBody>
                  <a:tcPr marL="8873" marR="8873" marT="88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Hollandia</a:t>
                      </a:r>
                    </a:p>
                  </a:txBody>
                  <a:tcPr marL="8873" marR="8873" marT="8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152</a:t>
                      </a:r>
                    </a:p>
                  </a:txBody>
                  <a:tcPr marL="8873" marR="8873" marT="88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0" i="0" u="none" strike="noStrike" dirty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Times New Roman"/>
                        </a:rPr>
                        <a:t>15,7</a:t>
                      </a:r>
                    </a:p>
                  </a:txBody>
                  <a:tcPr marL="8873" marR="8873" marT="88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5434"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Spanyolország</a:t>
                      </a:r>
                    </a:p>
                  </a:txBody>
                  <a:tcPr marL="8873" marR="8873" marT="8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115</a:t>
                      </a:r>
                    </a:p>
                  </a:txBody>
                  <a:tcPr marL="8873" marR="8873" marT="88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9,7</a:t>
                      </a:r>
                    </a:p>
                  </a:txBody>
                  <a:tcPr marL="8873" marR="8873" marT="88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Franciaország</a:t>
                      </a:r>
                    </a:p>
                  </a:txBody>
                  <a:tcPr marL="8873" marR="8873" marT="8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86</a:t>
                      </a:r>
                    </a:p>
                  </a:txBody>
                  <a:tcPr marL="8873" marR="8873" marT="88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0" i="0" u="none" strike="noStrike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Times New Roman"/>
                        </a:rPr>
                        <a:t>8,9</a:t>
                      </a:r>
                    </a:p>
                  </a:txBody>
                  <a:tcPr marL="8873" marR="8873" marT="88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5434"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Németország</a:t>
                      </a:r>
                    </a:p>
                  </a:txBody>
                  <a:tcPr marL="8873" marR="8873" marT="8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109</a:t>
                      </a:r>
                    </a:p>
                  </a:txBody>
                  <a:tcPr marL="8873" marR="8873" marT="88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9,2</a:t>
                      </a:r>
                    </a:p>
                  </a:txBody>
                  <a:tcPr marL="8873" marR="8873" marT="88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Belgium/Lux.</a:t>
                      </a:r>
                    </a:p>
                  </a:txBody>
                  <a:tcPr marL="8873" marR="8873" marT="8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56</a:t>
                      </a:r>
                    </a:p>
                  </a:txBody>
                  <a:tcPr marL="8873" marR="8873" marT="88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0" i="0" u="none" strike="noStrike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Times New Roman"/>
                        </a:rPr>
                        <a:t>5,8</a:t>
                      </a:r>
                    </a:p>
                  </a:txBody>
                  <a:tcPr marL="8873" marR="8873" marT="88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5434"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Franciaország</a:t>
                      </a:r>
                    </a:p>
                  </a:txBody>
                  <a:tcPr marL="8873" marR="8873" marT="8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78</a:t>
                      </a:r>
                    </a:p>
                  </a:txBody>
                  <a:tcPr marL="8873" marR="8873" marT="88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6,</a:t>
                      </a:r>
                      <a:r>
                        <a:rPr lang="hu-HU" sz="2000" b="0" i="0" u="none" strike="noStrik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6</a:t>
                      </a:r>
                      <a:endParaRPr lang="hu-HU" sz="20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</a:endParaRPr>
                    </a:p>
                  </a:txBody>
                  <a:tcPr marL="8873" marR="8873" marT="88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Olaszország</a:t>
                      </a:r>
                    </a:p>
                  </a:txBody>
                  <a:tcPr marL="8873" marR="8873" marT="8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35</a:t>
                      </a:r>
                    </a:p>
                  </a:txBody>
                  <a:tcPr marL="8873" marR="8873" marT="88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0" i="0" u="none" strike="noStrike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Times New Roman"/>
                        </a:rPr>
                        <a:t>3,6</a:t>
                      </a:r>
                    </a:p>
                  </a:txBody>
                  <a:tcPr marL="8873" marR="8873" marT="88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0621"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Belgium/Lux</a:t>
                      </a:r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.</a:t>
                      </a:r>
                    </a:p>
                  </a:txBody>
                  <a:tcPr marL="8873" marR="8873" marT="8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67</a:t>
                      </a:r>
                    </a:p>
                  </a:txBody>
                  <a:tcPr marL="8873" marR="8873" marT="88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5,7</a:t>
                      </a:r>
                    </a:p>
                  </a:txBody>
                  <a:tcPr marL="8873" marR="8873" marT="88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Egyesült </a:t>
                      </a:r>
                      <a:r>
                        <a:rPr lang="hu-HU" sz="2000" b="0" i="0" u="none" strike="noStrike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Kir</a:t>
                      </a:r>
                      <a:r>
                        <a:rPr lang="hu-HU" sz="20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.</a:t>
                      </a:r>
                      <a:endParaRPr lang="hu-HU" sz="20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</a:endParaRPr>
                    </a:p>
                  </a:txBody>
                  <a:tcPr marL="8873" marR="8873" marT="8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34</a:t>
                      </a:r>
                    </a:p>
                  </a:txBody>
                  <a:tcPr marL="8873" marR="8873" marT="88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0" i="0" u="none" strike="noStrike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Times New Roman"/>
                        </a:rPr>
                        <a:t>3,5</a:t>
                      </a:r>
                    </a:p>
                  </a:txBody>
                  <a:tcPr marL="8873" marR="8873" marT="88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5434"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Lettország</a:t>
                      </a:r>
                    </a:p>
                  </a:txBody>
                  <a:tcPr marL="8873" marR="8873" marT="8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19</a:t>
                      </a:r>
                    </a:p>
                  </a:txBody>
                  <a:tcPr marL="8873" marR="8873" marT="88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1,6</a:t>
                      </a:r>
                    </a:p>
                  </a:txBody>
                  <a:tcPr marL="8873" marR="8873" marT="88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Cseh Köztársaság</a:t>
                      </a:r>
                    </a:p>
                  </a:txBody>
                  <a:tcPr marL="8873" marR="8873" marT="8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23</a:t>
                      </a:r>
                    </a:p>
                  </a:txBody>
                  <a:tcPr marL="8873" marR="8873" marT="88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0" i="0" u="none" strike="noStrike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Times New Roman"/>
                        </a:rPr>
                        <a:t>2,4</a:t>
                      </a:r>
                    </a:p>
                  </a:txBody>
                  <a:tcPr marL="8873" marR="8873" marT="88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5434"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Szlovákia</a:t>
                      </a:r>
                    </a:p>
                  </a:txBody>
                  <a:tcPr marL="8873" marR="8873" marT="8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12</a:t>
                      </a:r>
                    </a:p>
                  </a:txBody>
                  <a:tcPr marL="8873" marR="8873" marT="88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8873" marR="8873" marT="88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Ausztria</a:t>
                      </a:r>
                    </a:p>
                  </a:txBody>
                  <a:tcPr marL="8873" marR="8873" marT="8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20</a:t>
                      </a:r>
                    </a:p>
                  </a:txBody>
                  <a:tcPr marL="8873" marR="8873" marT="88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0" i="0" u="none" strike="noStrike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Times New Roman"/>
                        </a:rPr>
                        <a:t>2,1</a:t>
                      </a:r>
                    </a:p>
                  </a:txBody>
                  <a:tcPr marL="8873" marR="8873" marT="88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5434"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Litvánia</a:t>
                      </a:r>
                    </a:p>
                  </a:txBody>
                  <a:tcPr marL="8873" marR="8873" marT="8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11</a:t>
                      </a:r>
                    </a:p>
                  </a:txBody>
                  <a:tcPr marL="8873" marR="8873" marT="88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0,9</a:t>
                      </a:r>
                    </a:p>
                  </a:txBody>
                  <a:tcPr marL="8873" marR="8873" marT="88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Lengyelország</a:t>
                      </a:r>
                    </a:p>
                  </a:txBody>
                  <a:tcPr marL="8873" marR="8873" marT="8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14</a:t>
                      </a:r>
                    </a:p>
                  </a:txBody>
                  <a:tcPr marL="8873" marR="8873" marT="88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0" i="0" u="none" strike="noStrike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Times New Roman"/>
                        </a:rPr>
                        <a:t>1,4</a:t>
                      </a:r>
                    </a:p>
                  </a:txBody>
                  <a:tcPr marL="8873" marR="8873" marT="88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5434"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Finnország</a:t>
                      </a:r>
                    </a:p>
                  </a:txBody>
                  <a:tcPr marL="8873" marR="8873" marT="8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8</a:t>
                      </a:r>
                    </a:p>
                  </a:txBody>
                  <a:tcPr marL="8873" marR="8873" marT="88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0,7</a:t>
                      </a:r>
                    </a:p>
                  </a:txBody>
                  <a:tcPr marL="8873" marR="8873" marT="88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Szlovákia</a:t>
                      </a:r>
                    </a:p>
                  </a:txBody>
                  <a:tcPr marL="8873" marR="8873" marT="8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12</a:t>
                      </a:r>
                    </a:p>
                  </a:txBody>
                  <a:tcPr marL="8873" marR="8873" marT="88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0" i="0" u="none" strike="noStrike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Times New Roman"/>
                        </a:rPr>
                        <a:t>1,2</a:t>
                      </a:r>
                    </a:p>
                  </a:txBody>
                  <a:tcPr marL="8873" marR="8873" marT="88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5434"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10 ország</a:t>
                      </a:r>
                    </a:p>
                  </a:txBody>
                  <a:tcPr marL="8873" marR="8873" marT="8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1137</a:t>
                      </a:r>
                    </a:p>
                  </a:txBody>
                  <a:tcPr marL="8873" marR="8873" marT="88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96*</a:t>
                      </a:r>
                    </a:p>
                  </a:txBody>
                  <a:tcPr marL="8873" marR="8873" marT="88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10 ország</a:t>
                      </a:r>
                    </a:p>
                  </a:txBody>
                  <a:tcPr marL="8873" marR="8873" marT="8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906</a:t>
                      </a:r>
                    </a:p>
                  </a:txBody>
                  <a:tcPr marL="8873" marR="8873" marT="88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0" i="0" u="none" strike="noStrike" dirty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Times New Roman"/>
                        </a:rPr>
                        <a:t>93,4</a:t>
                      </a:r>
                    </a:p>
                  </a:txBody>
                  <a:tcPr marL="8873" marR="8873" marT="88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5434"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EU (27)**</a:t>
                      </a:r>
                    </a:p>
                  </a:txBody>
                  <a:tcPr marL="8873" marR="8873" marT="8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1184</a:t>
                      </a:r>
                    </a:p>
                  </a:txBody>
                  <a:tcPr marL="8873" marR="8873" marT="88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100</a:t>
                      </a:r>
                    </a:p>
                  </a:txBody>
                  <a:tcPr marL="8873" marR="8873" marT="88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EU (27) **</a:t>
                      </a:r>
                    </a:p>
                  </a:txBody>
                  <a:tcPr marL="8873" marR="8873" marT="8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970</a:t>
                      </a:r>
                    </a:p>
                  </a:txBody>
                  <a:tcPr marL="8873" marR="8873" marT="88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0" i="0" u="none" strike="noStrike" dirty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Times New Roman"/>
                        </a:rPr>
                        <a:t>100</a:t>
                      </a:r>
                    </a:p>
                  </a:txBody>
                  <a:tcPr marL="8873" marR="8873" marT="88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160">
                <a:tc gridSpan="6">
                  <a:txBody>
                    <a:bodyPr/>
                    <a:lstStyle/>
                    <a:p>
                      <a:pPr algn="l" fontAlgn="b"/>
                      <a:r>
                        <a:rPr lang="hu-HU" sz="20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* Kerekítés,  **EU-n belüli kereskedelemmel együtt,   Forrás: MEG, 2012 </a:t>
                      </a:r>
                      <a:endParaRPr lang="hu-HU" sz="20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</a:endParaRPr>
                    </a:p>
                  </a:txBody>
                  <a:tcPr marL="8873" marR="8873" marT="8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hu-HU" sz="2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873" marR="8873" marT="8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hu-HU" sz="2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873" marR="8873" marT="887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hu-HU" sz="2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873" marR="8873" marT="887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hu-HU" sz="2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873" marR="8873" marT="887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hu-HU" sz="2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873" marR="8873" marT="887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2438400" y="6021288"/>
            <a:ext cx="5229944" cy="685800"/>
          </a:xfrm>
        </p:spPr>
        <p:txBody>
          <a:bodyPr/>
          <a:lstStyle/>
          <a:p>
            <a:pPr algn="ctr"/>
            <a:r>
              <a:rPr lang="hu-HU" dirty="0" smtClean="0"/>
              <a:t>Siófok, 2012. október 12. </a:t>
            </a:r>
            <a:endParaRPr lang="hu-HU" dirty="0"/>
          </a:p>
        </p:txBody>
      </p:sp>
      <p:pic>
        <p:nvPicPr>
          <p:cNvPr id="4" name="Picture 3" descr="E:\d\Dokumentumok\Btt titkár\BTT hivatalos papírok\BTT új logók\logók_0004_színes új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76565" y="5661248"/>
            <a:ext cx="1467435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Kép 5" descr="https://www.internationalegg.com/_media/uploaded/downloads/WED_English.jpg"/>
          <p:cNvPicPr/>
          <p:nvPr/>
        </p:nvPicPr>
        <p:blipFill>
          <a:blip r:embed="rId3" cstate="print"/>
          <a:srcRect l="17729" t="2597" r="18351" b="2597"/>
          <a:stretch>
            <a:fillRect/>
          </a:stretch>
        </p:blipFill>
        <p:spPr bwMode="auto">
          <a:xfrm>
            <a:off x="0" y="5805264"/>
            <a:ext cx="2267744" cy="10527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aphicFrame>
        <p:nvGraphicFramePr>
          <p:cNvPr id="8" name="Táblázat 7"/>
          <p:cNvGraphicFramePr>
            <a:graphicFrameLocks noGrp="1"/>
          </p:cNvGraphicFramePr>
          <p:nvPr/>
        </p:nvGraphicFramePr>
        <p:xfrm>
          <a:off x="0" y="142852"/>
          <a:ext cx="9144001" cy="5340294"/>
        </p:xfrm>
        <a:graphic>
          <a:graphicData uri="http://schemas.openxmlformats.org/drawingml/2006/table">
            <a:tbl>
              <a:tblPr/>
              <a:tblGrid>
                <a:gridCol w="3643307"/>
                <a:gridCol w="1928826"/>
                <a:gridCol w="1714512"/>
                <a:gridCol w="1857356"/>
              </a:tblGrid>
              <a:tr h="1143008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hu-HU" sz="2400" b="1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Európai régiók héjas tojás kereskedelme</a:t>
                      </a:r>
                      <a:r>
                        <a:rPr lang="en-US" sz="2400" b="1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 2009</a:t>
                      </a:r>
                      <a:r>
                        <a:rPr lang="hu-HU" sz="2400" b="1" i="0" u="none" strike="noStrike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-ben</a:t>
                      </a:r>
                      <a:r>
                        <a:rPr lang="en-US" sz="2400" b="1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 </a:t>
                      </a:r>
                      <a:r>
                        <a:rPr lang="en-US" sz="24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(Me.: </a:t>
                      </a:r>
                      <a:r>
                        <a:rPr lang="en-US" sz="2400" b="0" i="0" u="none" strike="noStrik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tonna</a:t>
                      </a:r>
                      <a:r>
                        <a:rPr lang="en-US" sz="24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)</a:t>
                      </a:r>
                      <a:endParaRPr lang="hu-HU" sz="2400" b="0" i="0" u="none" strike="noStrike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</a:endParaRPr>
                    </a:p>
                    <a:p>
                      <a:pPr algn="ctr" fontAlgn="b"/>
                      <a:endParaRPr lang="en-US" sz="24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</a:tr>
              <a:tr h="501586">
                <a:tc>
                  <a:txBody>
                    <a:bodyPr/>
                    <a:lstStyle/>
                    <a:p>
                      <a:pPr algn="l" fontAlgn="b"/>
                      <a:r>
                        <a:rPr lang="hu-HU" sz="2400" b="1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Régió</a:t>
                      </a:r>
                      <a:endParaRPr lang="hu-HU" sz="24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24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Export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24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Import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2400" b="1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Egyenleg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1586">
                <a:tc>
                  <a:txBody>
                    <a:bodyPr/>
                    <a:lstStyle/>
                    <a:p>
                      <a:pPr algn="l" fontAlgn="b"/>
                      <a:r>
                        <a:rPr lang="hu-HU" sz="24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Nyugat-Európa (</a:t>
                      </a:r>
                      <a:r>
                        <a:rPr lang="hu-HU" sz="2400" b="0" i="0" u="none" strike="noStrike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Nl</a:t>
                      </a:r>
                      <a:r>
                        <a:rPr lang="hu-HU" sz="24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, DE, Be, </a:t>
                      </a:r>
                      <a:r>
                        <a:rPr lang="hu-HU" sz="2400" b="0" i="0" u="none" strike="noStrike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Fr</a:t>
                      </a:r>
                      <a:r>
                        <a:rPr lang="hu-HU" sz="24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, A, Lux, </a:t>
                      </a:r>
                      <a:r>
                        <a:rPr lang="hu-HU" sz="2400" b="0" i="0" u="none" strike="noStrike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Ch</a:t>
                      </a:r>
                      <a:r>
                        <a:rPr lang="hu-HU" sz="24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)</a:t>
                      </a:r>
                      <a:endParaRPr lang="hu-HU" sz="24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4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          </a:t>
                      </a:r>
                      <a:r>
                        <a:rPr lang="hu-HU" sz="24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 </a:t>
                      </a:r>
                      <a:r>
                        <a:rPr lang="hu-HU" sz="24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628 497 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4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         </a:t>
                      </a:r>
                      <a:r>
                        <a:rPr lang="hu-HU" sz="24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739 936 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4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-   </a:t>
                      </a:r>
                      <a:r>
                        <a:rPr lang="hu-HU" sz="24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  </a:t>
                      </a:r>
                      <a:r>
                        <a:rPr lang="hu-HU" sz="24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111 439 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8787">
                <a:tc>
                  <a:txBody>
                    <a:bodyPr/>
                    <a:lstStyle/>
                    <a:p>
                      <a:pPr algn="l" fontAlgn="b"/>
                      <a:r>
                        <a:rPr lang="hu-HU" sz="24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Kelet-Európa (</a:t>
                      </a:r>
                      <a:r>
                        <a:rPr lang="hu-HU" sz="2400" b="0" i="0" u="none" strike="noStrike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Pl</a:t>
                      </a:r>
                      <a:r>
                        <a:rPr lang="hu-HU" sz="24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, </a:t>
                      </a:r>
                      <a:r>
                        <a:rPr lang="hu-HU" sz="2400" b="0" i="0" u="none" strike="noStrike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Ua</a:t>
                      </a:r>
                      <a:r>
                        <a:rPr lang="hu-HU" sz="24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, </a:t>
                      </a:r>
                      <a:r>
                        <a:rPr lang="hu-HU" sz="2400" b="0" i="0" u="none" strike="noStrike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Cz</a:t>
                      </a:r>
                      <a:r>
                        <a:rPr lang="hu-HU" sz="24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, </a:t>
                      </a:r>
                      <a:r>
                        <a:rPr lang="hu-HU" sz="2400" b="0" i="0" u="none" strike="noStrike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Sl</a:t>
                      </a:r>
                      <a:r>
                        <a:rPr lang="hu-HU" sz="24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, Hu, </a:t>
                      </a:r>
                      <a:r>
                        <a:rPr lang="hu-HU" sz="2400" b="0" i="0" u="none" strike="noStrike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Ro</a:t>
                      </a:r>
                      <a:r>
                        <a:rPr lang="hu-HU" sz="24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, </a:t>
                      </a:r>
                      <a:r>
                        <a:rPr lang="hu-HU" sz="2400" b="0" i="0" u="none" strike="noStrike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Ru</a:t>
                      </a:r>
                      <a:r>
                        <a:rPr lang="hu-HU" sz="24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, </a:t>
                      </a:r>
                      <a:r>
                        <a:rPr lang="hu-HU" sz="2400" b="0" i="0" u="none" strike="noStrike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Bg</a:t>
                      </a:r>
                      <a:r>
                        <a:rPr lang="hu-HU" sz="24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, Bel, </a:t>
                      </a:r>
                      <a:r>
                        <a:rPr lang="hu-HU" sz="2400" b="0" i="0" u="none" strike="noStrike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Moldo</a:t>
                      </a:r>
                      <a:r>
                        <a:rPr lang="hu-HU" sz="24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)</a:t>
                      </a:r>
                      <a:endParaRPr lang="hu-HU" sz="24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4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       </a:t>
                      </a:r>
                      <a:r>
                        <a:rPr lang="hu-HU" sz="24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    </a:t>
                      </a:r>
                      <a:r>
                        <a:rPr lang="hu-HU" sz="24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270 042 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4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         </a:t>
                      </a:r>
                      <a:r>
                        <a:rPr lang="hu-HU" sz="24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111 894 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4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       </a:t>
                      </a:r>
                      <a:r>
                        <a:rPr lang="hu-HU" sz="24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158 </a:t>
                      </a:r>
                      <a:r>
                        <a:rPr lang="hu-HU" sz="24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148 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8787">
                <a:tc>
                  <a:txBody>
                    <a:bodyPr/>
                    <a:lstStyle/>
                    <a:p>
                      <a:pPr algn="l" fontAlgn="b"/>
                      <a:r>
                        <a:rPr lang="hu-HU" sz="24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Dél-Európa (</a:t>
                      </a:r>
                      <a:r>
                        <a:rPr lang="hu-HU" sz="2400" b="0" i="0" u="none" strike="noStrike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Esp</a:t>
                      </a:r>
                      <a:r>
                        <a:rPr lang="hu-HU" sz="24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, </a:t>
                      </a:r>
                      <a:r>
                        <a:rPr lang="hu-HU" sz="2400" b="0" i="0" u="none" strike="noStrike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It</a:t>
                      </a:r>
                      <a:r>
                        <a:rPr lang="hu-HU" sz="24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, P, </a:t>
                      </a:r>
                      <a:r>
                        <a:rPr lang="hu-HU" sz="2400" b="0" i="0" u="none" strike="noStrike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Bo-He</a:t>
                      </a:r>
                      <a:r>
                        <a:rPr lang="hu-HU" sz="24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, </a:t>
                      </a:r>
                      <a:r>
                        <a:rPr lang="hu-HU" sz="2400" b="0" i="0" u="none" strike="noStrike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Alb</a:t>
                      </a:r>
                      <a:r>
                        <a:rPr lang="hu-HU" sz="24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, </a:t>
                      </a:r>
                      <a:r>
                        <a:rPr lang="hu-HU" sz="2400" b="0" i="0" u="none" strike="noStrike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Slo</a:t>
                      </a:r>
                      <a:r>
                        <a:rPr lang="hu-HU" sz="24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,</a:t>
                      </a:r>
                      <a:r>
                        <a:rPr lang="hu-HU" sz="2400" b="0" i="0" u="none" strike="noStrike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 Gr., Mac.,</a:t>
                      </a:r>
                      <a:r>
                        <a:rPr lang="hu-HU" sz="2400" b="0" i="0" u="none" strike="noStrike" baseline="0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Cro</a:t>
                      </a:r>
                      <a:r>
                        <a:rPr lang="hu-HU" sz="2400" b="0" i="0" u="none" strike="noStrike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, Ser, </a:t>
                      </a:r>
                      <a:r>
                        <a:rPr lang="hu-HU" sz="2400" b="0" i="0" u="none" strike="noStrike" baseline="0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Mon</a:t>
                      </a:r>
                      <a:r>
                        <a:rPr lang="hu-HU" sz="2400" b="0" i="0" u="none" strike="noStrike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, </a:t>
                      </a:r>
                      <a:r>
                        <a:rPr lang="hu-HU" sz="2400" b="0" i="0" u="none" strike="noStrike" baseline="0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Malta</a:t>
                      </a:r>
                      <a:r>
                        <a:rPr lang="hu-HU" sz="2400" b="0" i="0" u="none" strike="noStrike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)</a:t>
                      </a:r>
                      <a:endParaRPr lang="hu-HU" sz="24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4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    </a:t>
                      </a:r>
                      <a:r>
                        <a:rPr lang="hu-HU" sz="24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       </a:t>
                      </a:r>
                      <a:r>
                        <a:rPr lang="hu-HU" sz="24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157 427 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4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           </a:t>
                      </a:r>
                      <a:r>
                        <a:rPr lang="hu-HU" sz="24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52 398 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4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     </a:t>
                      </a:r>
                      <a:r>
                        <a:rPr lang="hu-HU" sz="24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  105 </a:t>
                      </a:r>
                      <a:r>
                        <a:rPr lang="hu-HU" sz="24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029 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8787">
                <a:tc>
                  <a:txBody>
                    <a:bodyPr/>
                    <a:lstStyle/>
                    <a:p>
                      <a:pPr algn="l" fontAlgn="b"/>
                      <a:r>
                        <a:rPr lang="hu-HU" sz="24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Észak-Európa (Lett, </a:t>
                      </a:r>
                      <a:r>
                        <a:rPr lang="hu-HU" sz="2400" b="0" i="0" u="none" strike="noStrike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Li</a:t>
                      </a:r>
                      <a:r>
                        <a:rPr lang="hu-HU" sz="24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, </a:t>
                      </a:r>
                      <a:r>
                        <a:rPr lang="hu-HU" sz="2400" b="0" i="0" u="none" strike="noStrike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Uk</a:t>
                      </a:r>
                      <a:r>
                        <a:rPr lang="hu-HU" sz="24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, Fi, </a:t>
                      </a:r>
                      <a:r>
                        <a:rPr lang="hu-HU" sz="2400" b="0" i="0" u="none" strike="noStrike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Ire</a:t>
                      </a:r>
                      <a:r>
                        <a:rPr lang="hu-HU" sz="24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, Dk,</a:t>
                      </a:r>
                      <a:r>
                        <a:rPr lang="hu-HU" sz="2400" b="0" i="0" u="none" strike="noStrike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 S, Est, </a:t>
                      </a:r>
                      <a:r>
                        <a:rPr lang="hu-HU" sz="2400" b="0" i="0" u="none" strike="noStrike" baseline="0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Izl</a:t>
                      </a:r>
                      <a:r>
                        <a:rPr lang="hu-HU" sz="2400" b="0" i="0" u="none" strike="noStrike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,</a:t>
                      </a:r>
                      <a:r>
                        <a:rPr lang="hu-HU" sz="24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 N, </a:t>
                      </a:r>
                      <a:r>
                        <a:rPr lang="hu-HU" sz="2400" b="0" i="0" u="none" strike="noStrike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Faroe</a:t>
                      </a:r>
                      <a:r>
                        <a:rPr lang="hu-HU" sz="2400" b="0" i="0" u="none" strike="noStrike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 </a:t>
                      </a:r>
                      <a:r>
                        <a:rPr lang="hu-HU" sz="2400" b="0" i="0" u="none" strike="noStrike" baseline="0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szgk</a:t>
                      </a:r>
                      <a:r>
                        <a:rPr lang="hu-HU" sz="2400" b="0" i="0" u="none" strike="noStrike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)</a:t>
                      </a:r>
                      <a:r>
                        <a:rPr lang="hu-HU" sz="24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 </a:t>
                      </a:r>
                      <a:endParaRPr lang="hu-HU" sz="24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4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        </a:t>
                      </a:r>
                      <a:r>
                        <a:rPr lang="hu-HU" sz="24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     </a:t>
                      </a:r>
                      <a:r>
                        <a:rPr lang="hu-HU" sz="24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49 603 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4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           </a:t>
                      </a:r>
                      <a:r>
                        <a:rPr lang="hu-HU" sz="24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89 573 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4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-     </a:t>
                      </a:r>
                      <a:r>
                        <a:rPr lang="hu-HU" sz="24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 </a:t>
                      </a:r>
                      <a:r>
                        <a:rPr lang="hu-HU" sz="24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39 970 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Szövegdoboz 6"/>
          <p:cNvSpPr txBox="1"/>
          <p:nvPr/>
        </p:nvSpPr>
        <p:spPr>
          <a:xfrm>
            <a:off x="2285984" y="5643578"/>
            <a:ext cx="47863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Forrás: </a:t>
            </a:r>
            <a:r>
              <a:rPr lang="hu-HU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Windhorst</a:t>
            </a:r>
            <a:r>
              <a:rPr lang="hu-H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IEC, London, 2012  </a:t>
            </a:r>
            <a:endParaRPr lang="hu-HU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2438400" y="6021288"/>
            <a:ext cx="5229944" cy="685800"/>
          </a:xfrm>
        </p:spPr>
        <p:txBody>
          <a:bodyPr/>
          <a:lstStyle/>
          <a:p>
            <a:pPr algn="ctr"/>
            <a:r>
              <a:rPr lang="hu-HU" dirty="0" smtClean="0"/>
              <a:t>Siófok, 2012. október 12. </a:t>
            </a:r>
            <a:endParaRPr lang="hu-HU" dirty="0"/>
          </a:p>
        </p:txBody>
      </p:sp>
      <p:pic>
        <p:nvPicPr>
          <p:cNvPr id="4" name="Picture 3" descr="E:\d\Dokumentumok\Btt titkár\BTT hivatalos papírok\BTT új logók\logók_0004_színes új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76565" y="5661248"/>
            <a:ext cx="1467435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Kép 5" descr="https://www.internationalegg.com/_media/uploaded/downloads/WED_English.jpg"/>
          <p:cNvPicPr/>
          <p:nvPr/>
        </p:nvPicPr>
        <p:blipFill>
          <a:blip r:embed="rId3" cstate="print"/>
          <a:srcRect l="17729" t="2597" r="18351" b="2597"/>
          <a:stretch>
            <a:fillRect/>
          </a:stretch>
        </p:blipFill>
        <p:spPr bwMode="auto">
          <a:xfrm>
            <a:off x="0" y="5805264"/>
            <a:ext cx="2267744" cy="10527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aphicFrame>
        <p:nvGraphicFramePr>
          <p:cNvPr id="7" name="Táblázat 6"/>
          <p:cNvGraphicFramePr>
            <a:graphicFrameLocks noGrp="1"/>
          </p:cNvGraphicFramePr>
          <p:nvPr/>
        </p:nvGraphicFramePr>
        <p:xfrm>
          <a:off x="285719" y="285732"/>
          <a:ext cx="8715436" cy="5378101"/>
        </p:xfrm>
        <a:graphic>
          <a:graphicData uri="http://schemas.openxmlformats.org/drawingml/2006/table">
            <a:tbl>
              <a:tblPr/>
              <a:tblGrid>
                <a:gridCol w="2267791"/>
                <a:gridCol w="2149215"/>
                <a:gridCol w="2149215"/>
                <a:gridCol w="2149215"/>
              </a:tblGrid>
              <a:tr h="1285880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hu-HU" sz="2000" b="1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A</a:t>
                      </a:r>
                      <a:r>
                        <a:rPr lang="hu-HU" sz="2000" b="1" i="0" u="none" strike="noStrike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 10</a:t>
                      </a:r>
                      <a:r>
                        <a:rPr lang="en-US" sz="2000" b="1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 </a:t>
                      </a:r>
                      <a:r>
                        <a:rPr lang="hu-HU" sz="2000" b="1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legnagyobb tojástöbblettel illetve </a:t>
                      </a:r>
                      <a:r>
                        <a:rPr lang="hu-HU" sz="2000" b="1" i="0" u="none" strike="noStrike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-hiánnyal</a:t>
                      </a:r>
                      <a:r>
                        <a:rPr lang="hu-HU" sz="2000" b="1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 rendelkező e</a:t>
                      </a:r>
                      <a:r>
                        <a:rPr lang="en-US" sz="2000" b="1" i="0" u="none" strike="noStrike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ur</a:t>
                      </a:r>
                      <a:r>
                        <a:rPr lang="hu-HU" sz="2000" b="1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ó</a:t>
                      </a:r>
                      <a:r>
                        <a:rPr lang="en-US" sz="2000" b="1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pa</a:t>
                      </a:r>
                      <a:r>
                        <a:rPr lang="hu-HU" sz="2000" b="1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i</a:t>
                      </a:r>
                      <a:r>
                        <a:rPr lang="en-US" sz="2000" b="1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 </a:t>
                      </a:r>
                      <a:r>
                        <a:rPr lang="hu-HU" sz="2000" b="1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ország</a:t>
                      </a:r>
                      <a:r>
                        <a:rPr lang="en-US" sz="2000" b="1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 </a:t>
                      </a:r>
                      <a:r>
                        <a:rPr lang="en-US" sz="2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(2009)</a:t>
                      </a:r>
                    </a:p>
                    <a:p>
                      <a:pPr algn="ctr" fontAlgn="b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 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</a:tr>
              <a:tr h="315736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hu-HU" sz="2000" b="1" i="0" u="none" strike="noStrik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Egg</a:t>
                      </a:r>
                      <a:r>
                        <a:rPr lang="hu-HU" sz="2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 </a:t>
                      </a:r>
                      <a:r>
                        <a:rPr lang="hu-HU" sz="2000" b="1" i="0" u="none" strike="noStrike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surplus</a:t>
                      </a:r>
                      <a:r>
                        <a:rPr lang="hu-HU" sz="2000" b="1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/Tojástöbblet </a:t>
                      </a:r>
                      <a:endParaRPr lang="hu-HU" sz="20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hu-HU" sz="2000" b="1" i="0" u="none" strike="noStrik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Egg</a:t>
                      </a:r>
                      <a:r>
                        <a:rPr lang="hu-HU" sz="2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 </a:t>
                      </a:r>
                      <a:r>
                        <a:rPr lang="hu-HU" sz="2000" b="1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deficit/Tojáshiány </a:t>
                      </a:r>
                      <a:endParaRPr lang="hu-HU" sz="20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</a:tr>
              <a:tr h="315736"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1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Ország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Mennyiség (tonna)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1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Ország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Mennyiség (tonna)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5736"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Hollandia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                  274 867 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Németország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                  321 054 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5736"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Spanyolország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                  119 779 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Franciaország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                    92 800 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5736"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Lengyelország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                  </a:t>
                      </a:r>
                      <a:r>
                        <a:rPr lang="hu-HU" sz="20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114 </a:t>
                      </a:r>
                      <a:r>
                        <a:rPr lang="hu-HU" sz="2000" b="0" i="0" u="none" strike="noStrike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345    </a:t>
                      </a:r>
                      <a:endParaRPr lang="hu-HU" sz="20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Egyesült Királyság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                    41 242 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5736"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Ausztria??????</a:t>
                      </a:r>
                      <a:endParaRPr lang="hu-HU" sz="20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                    30 861 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Svájc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                    33 535 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5736"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Ukrajna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                    29 888 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Ausztria ?????????</a:t>
                      </a:r>
                      <a:endParaRPr lang="hu-HU" sz="20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                    19 896 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5736"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Belgium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                    20 083 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Dánia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                    12 406 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5736"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Lettország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                    11 182 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Románia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                    11 454 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5736"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Litvánia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                    10 816 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Szlovákia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                      8 063 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2381"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Bosznia és Hercegovina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                      8 390 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Cseh Köztársaság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                      7 807 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5736"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Szerbia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                      4 441 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Görögország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                      5 490 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Szövegdoboz 7"/>
          <p:cNvSpPr txBox="1"/>
          <p:nvPr/>
        </p:nvSpPr>
        <p:spPr>
          <a:xfrm>
            <a:off x="2786050" y="5715016"/>
            <a:ext cx="36705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Forrás: </a:t>
            </a:r>
            <a:r>
              <a:rPr lang="hu-HU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Windhorst</a:t>
            </a:r>
            <a:r>
              <a:rPr lang="hu-H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IEC London, 2012</a:t>
            </a:r>
            <a:endParaRPr lang="hu-HU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5234136" cy="685800"/>
          </a:xfrm>
        </p:spPr>
        <p:txBody>
          <a:bodyPr/>
          <a:lstStyle/>
          <a:p>
            <a:pPr algn="ctr"/>
            <a:r>
              <a:rPr lang="hu-HU" dirty="0" smtClean="0"/>
              <a:t>Siófok, 2012. október 12. </a:t>
            </a:r>
            <a:endParaRPr lang="hu-HU" dirty="0"/>
          </a:p>
        </p:txBody>
      </p:sp>
      <p:pic>
        <p:nvPicPr>
          <p:cNvPr id="4" name="Picture 3" descr="E:\d\Dokumentumok\Btt titkár\BTT hivatalos papírok\BTT új logók\logók_0004_színes új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76565" y="5661248"/>
            <a:ext cx="1467435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Kép 5" descr="https://www.internationalegg.com/_media/uploaded/downloads/WED_English.jpg"/>
          <p:cNvPicPr/>
          <p:nvPr/>
        </p:nvPicPr>
        <p:blipFill>
          <a:blip r:embed="rId3" cstate="print"/>
          <a:srcRect l="17729" t="2597" r="18351" b="2597"/>
          <a:stretch>
            <a:fillRect/>
          </a:stretch>
        </p:blipFill>
        <p:spPr bwMode="auto">
          <a:xfrm>
            <a:off x="0" y="5805264"/>
            <a:ext cx="2267744" cy="10527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Téglalap 6"/>
          <p:cNvSpPr/>
          <p:nvPr/>
        </p:nvSpPr>
        <p:spPr>
          <a:xfrm>
            <a:off x="2000232" y="571480"/>
            <a:ext cx="370332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2800" dirty="0" smtClean="0">
                <a:solidFill>
                  <a:schemeClr val="accent3">
                    <a:lumMod val="50000"/>
                  </a:schemeClr>
                </a:solidFill>
                <a:cs typeface="Times New Roman" pitchFamily="18" charset="0"/>
              </a:rPr>
              <a:t>Jércekihelyezés, ezer db</a:t>
            </a:r>
            <a:endParaRPr lang="hu-HU" sz="2800" dirty="0">
              <a:solidFill>
                <a:schemeClr val="accent3">
                  <a:lumMod val="50000"/>
                </a:schemeClr>
              </a:solidFill>
            </a:endParaRPr>
          </a:p>
        </p:txBody>
      </p:sp>
      <p:graphicFrame>
        <p:nvGraphicFramePr>
          <p:cNvPr id="8" name="Táblázat 7"/>
          <p:cNvGraphicFramePr>
            <a:graphicFrameLocks noGrp="1"/>
          </p:cNvGraphicFramePr>
          <p:nvPr/>
        </p:nvGraphicFramePr>
        <p:xfrm>
          <a:off x="161924" y="2297803"/>
          <a:ext cx="8858312" cy="731520"/>
        </p:xfrm>
        <a:graphic>
          <a:graphicData uri="http://schemas.openxmlformats.org/drawingml/2006/table">
            <a:tbl>
              <a:tblPr/>
              <a:tblGrid>
                <a:gridCol w="906964"/>
                <a:gridCol w="835525"/>
                <a:gridCol w="836524"/>
                <a:gridCol w="835525"/>
                <a:gridCol w="835525"/>
                <a:gridCol w="835525"/>
                <a:gridCol w="836524"/>
                <a:gridCol w="835525"/>
                <a:gridCol w="835525"/>
                <a:gridCol w="1265150"/>
              </a:tblGrid>
              <a:tr h="0"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hu-HU" sz="24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Garamond"/>
                          <a:ea typeface="Times New Roman"/>
                          <a:cs typeface="Times New Roman"/>
                        </a:rPr>
                        <a:t>2003</a:t>
                      </a:r>
                      <a:endParaRPr lang="hu-HU" sz="24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hu-HU" sz="24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Garamond"/>
                          <a:ea typeface="Times New Roman"/>
                          <a:cs typeface="Times New Roman"/>
                        </a:rPr>
                        <a:t>2004</a:t>
                      </a:r>
                      <a:endParaRPr lang="hu-HU" sz="24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hu-HU" sz="24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Garamond"/>
                          <a:ea typeface="Times New Roman"/>
                          <a:cs typeface="Times New Roman"/>
                        </a:rPr>
                        <a:t>2005</a:t>
                      </a:r>
                      <a:endParaRPr lang="hu-HU" sz="24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hu-HU" sz="24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Garamond"/>
                          <a:ea typeface="Times New Roman"/>
                          <a:cs typeface="Times New Roman"/>
                        </a:rPr>
                        <a:t>2006</a:t>
                      </a:r>
                      <a:endParaRPr lang="hu-HU" sz="24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hu-HU" sz="24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Garamond"/>
                          <a:ea typeface="Times New Roman"/>
                          <a:cs typeface="Times New Roman"/>
                        </a:rPr>
                        <a:t>2007</a:t>
                      </a:r>
                      <a:endParaRPr lang="hu-HU" sz="24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hu-HU" sz="24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Garamond"/>
                          <a:ea typeface="Times New Roman"/>
                          <a:cs typeface="Times New Roman"/>
                        </a:rPr>
                        <a:t>2008</a:t>
                      </a:r>
                      <a:endParaRPr lang="hu-HU" sz="24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hu-HU" sz="24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Garamond"/>
                          <a:ea typeface="Times New Roman"/>
                          <a:cs typeface="Times New Roman"/>
                        </a:rPr>
                        <a:t>2009</a:t>
                      </a:r>
                      <a:endParaRPr lang="hu-HU" sz="24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hu-HU" sz="24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Garamond"/>
                          <a:ea typeface="Times New Roman"/>
                          <a:cs typeface="Times New Roman"/>
                        </a:rPr>
                        <a:t>2010</a:t>
                      </a:r>
                      <a:endParaRPr lang="hu-HU" sz="24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hu-HU" sz="24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Garamond"/>
                          <a:ea typeface="Times New Roman"/>
                          <a:cs typeface="Times New Roman"/>
                        </a:rPr>
                        <a:t>2011</a:t>
                      </a:r>
                      <a:endParaRPr lang="hu-HU" sz="24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hu-HU" sz="24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Garamond"/>
                          <a:ea typeface="Times New Roman"/>
                          <a:cs typeface="Times New Roman"/>
                        </a:rPr>
                        <a:t>2012. </a:t>
                      </a:r>
                      <a:r>
                        <a:rPr lang="hu-HU" sz="24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Garamond"/>
                          <a:ea typeface="Times New Roman"/>
                          <a:cs typeface="Times New Roman"/>
                        </a:rPr>
                        <a:t>1-8. </a:t>
                      </a:r>
                      <a:endParaRPr lang="hu-HU" sz="24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hu-HU" sz="24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Garamond"/>
                          <a:ea typeface="Times New Roman"/>
                          <a:cs typeface="Times New Roman"/>
                        </a:rPr>
                        <a:t>5 288</a:t>
                      </a:r>
                      <a:endParaRPr lang="hu-HU" sz="24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hu-HU" sz="24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Garamond"/>
                          <a:ea typeface="Times New Roman"/>
                          <a:cs typeface="Times New Roman"/>
                        </a:rPr>
                        <a:t>4 882</a:t>
                      </a:r>
                      <a:endParaRPr lang="hu-HU" sz="24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hu-HU" sz="24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Garamond"/>
                          <a:ea typeface="Times New Roman"/>
                          <a:cs typeface="Times New Roman"/>
                        </a:rPr>
                        <a:t>4 325</a:t>
                      </a:r>
                      <a:endParaRPr lang="hu-HU" sz="24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hu-HU" sz="24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Garamond"/>
                          <a:ea typeface="Times New Roman"/>
                          <a:cs typeface="Times New Roman"/>
                        </a:rPr>
                        <a:t>4 000</a:t>
                      </a:r>
                      <a:endParaRPr lang="hu-HU" sz="24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hu-HU" sz="24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Garamond"/>
                          <a:ea typeface="Times New Roman"/>
                          <a:cs typeface="Times New Roman"/>
                        </a:rPr>
                        <a:t>4 100</a:t>
                      </a:r>
                      <a:endParaRPr lang="hu-HU" sz="24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hu-HU" sz="24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Garamond"/>
                          <a:ea typeface="Times New Roman"/>
                          <a:cs typeface="Times New Roman"/>
                        </a:rPr>
                        <a:t>3 380</a:t>
                      </a:r>
                      <a:endParaRPr lang="hu-HU" sz="24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hu-HU" sz="24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Garamond"/>
                          <a:ea typeface="Times New Roman"/>
                          <a:cs typeface="Times New Roman"/>
                        </a:rPr>
                        <a:t>3 756</a:t>
                      </a:r>
                      <a:endParaRPr lang="hu-HU" sz="24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hu-HU" sz="24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Garamond"/>
                          <a:ea typeface="Times New Roman"/>
                          <a:cs typeface="Times New Roman"/>
                        </a:rPr>
                        <a:t>3 006</a:t>
                      </a:r>
                      <a:endParaRPr lang="hu-HU" sz="24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hu-HU" sz="24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Garamond"/>
                          <a:ea typeface="Times New Roman"/>
                          <a:cs typeface="Times New Roman"/>
                        </a:rPr>
                        <a:t>3 675</a:t>
                      </a:r>
                      <a:endParaRPr lang="hu-HU" sz="24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hu-HU" sz="24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Garamond"/>
                          <a:ea typeface="Times New Roman"/>
                          <a:cs typeface="Times New Roman"/>
                        </a:rPr>
                        <a:t>2 800</a:t>
                      </a:r>
                      <a:endParaRPr lang="hu-HU" sz="24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Szövegdoboz 8"/>
          <p:cNvSpPr txBox="1"/>
          <p:nvPr/>
        </p:nvSpPr>
        <p:spPr>
          <a:xfrm>
            <a:off x="285720" y="3286124"/>
            <a:ext cx="15188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Forrás: BTT</a:t>
            </a:r>
            <a:endParaRPr lang="hu-HU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5378152" cy="685800"/>
          </a:xfrm>
        </p:spPr>
        <p:txBody>
          <a:bodyPr/>
          <a:lstStyle/>
          <a:p>
            <a:pPr algn="ctr"/>
            <a:r>
              <a:rPr lang="hu-HU" dirty="0" smtClean="0"/>
              <a:t>Siófok, 2012. október 12. </a:t>
            </a:r>
            <a:endParaRPr lang="hu-HU" dirty="0"/>
          </a:p>
        </p:txBody>
      </p:sp>
      <p:pic>
        <p:nvPicPr>
          <p:cNvPr id="4" name="Picture 3" descr="E:\d\Dokumentumok\Btt titkár\BTT hivatalos papírok\BTT új logók\logók_0004_színes új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76565" y="5661248"/>
            <a:ext cx="1467435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Kép 5" descr="https://www.internationalegg.com/_media/uploaded/downloads/WED_English.jpg"/>
          <p:cNvPicPr/>
          <p:nvPr/>
        </p:nvPicPr>
        <p:blipFill>
          <a:blip r:embed="rId3" cstate="print"/>
          <a:srcRect l="17729" t="2597" r="18351" b="2597"/>
          <a:stretch>
            <a:fillRect/>
          </a:stretch>
        </p:blipFill>
        <p:spPr bwMode="auto">
          <a:xfrm>
            <a:off x="0" y="5805264"/>
            <a:ext cx="2267744" cy="10527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aphicFrame>
        <p:nvGraphicFramePr>
          <p:cNvPr id="7" name="Tartalom helye 4"/>
          <p:cNvGraphicFramePr>
            <a:graphicFrameLocks/>
          </p:cNvGraphicFramePr>
          <p:nvPr/>
        </p:nvGraphicFramePr>
        <p:xfrm>
          <a:off x="285720" y="285728"/>
          <a:ext cx="8229600" cy="5851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5234136" cy="685800"/>
          </a:xfrm>
        </p:spPr>
        <p:txBody>
          <a:bodyPr/>
          <a:lstStyle/>
          <a:p>
            <a:pPr algn="ctr"/>
            <a:r>
              <a:rPr lang="hu-HU" dirty="0" smtClean="0"/>
              <a:t>Siófok, 2012. október 12. </a:t>
            </a:r>
            <a:endParaRPr lang="hu-HU" dirty="0"/>
          </a:p>
        </p:txBody>
      </p:sp>
      <p:pic>
        <p:nvPicPr>
          <p:cNvPr id="4" name="Picture 3" descr="E:\d\Dokumentumok\Btt titkár\BTT hivatalos papírok\BTT új logók\logók_0004_színes új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76565" y="5661248"/>
            <a:ext cx="1467435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Kép 5" descr="https://www.internationalegg.com/_media/uploaded/downloads/WED_English.jpg"/>
          <p:cNvPicPr/>
          <p:nvPr/>
        </p:nvPicPr>
        <p:blipFill>
          <a:blip r:embed="rId3" cstate="print"/>
          <a:srcRect l="17729" t="2597" r="18351" b="2597"/>
          <a:stretch>
            <a:fillRect/>
          </a:stretch>
        </p:blipFill>
        <p:spPr bwMode="auto">
          <a:xfrm>
            <a:off x="0" y="5805264"/>
            <a:ext cx="2267744" cy="10527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aphicFrame>
        <p:nvGraphicFramePr>
          <p:cNvPr id="7" name="Táblázat 6"/>
          <p:cNvGraphicFramePr>
            <a:graphicFrameLocks noGrp="1"/>
          </p:cNvGraphicFramePr>
          <p:nvPr/>
        </p:nvGraphicFramePr>
        <p:xfrm>
          <a:off x="285720" y="1571612"/>
          <a:ext cx="8064500" cy="4315460"/>
        </p:xfrm>
        <a:graphic>
          <a:graphicData uri="http://schemas.openxmlformats.org/drawingml/2006/table">
            <a:tbl>
              <a:tblPr/>
              <a:tblGrid>
                <a:gridCol w="1471613"/>
                <a:gridCol w="1647825"/>
                <a:gridCol w="1649412"/>
                <a:gridCol w="1647825"/>
                <a:gridCol w="1647825"/>
              </a:tblGrid>
              <a:tr h="292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Garamond" pitchFamily="18" charset="0"/>
                          <a:cs typeface="Times New Roman" pitchFamily="18" charset="0"/>
                        </a:rPr>
                        <a:t>Év </a:t>
                      </a:r>
                      <a:endParaRPr kumimoji="0" lang="hu-H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Garamond" pitchFamily="18" charset="0"/>
                          <a:cs typeface="Times New Roman" pitchFamily="18" charset="0"/>
                        </a:rPr>
                        <a:t>Termelés</a:t>
                      </a:r>
                      <a:endParaRPr kumimoji="0" lang="hu-H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Garamond" pitchFamily="18" charset="0"/>
                          <a:cs typeface="Times New Roman" pitchFamily="18" charset="0"/>
                        </a:rPr>
                        <a:t>Behozatal</a:t>
                      </a:r>
                      <a:endParaRPr kumimoji="0" lang="hu-H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Garamond" pitchFamily="18" charset="0"/>
                          <a:cs typeface="Times New Roman" pitchFamily="18" charset="0"/>
                        </a:rPr>
                        <a:t>Kivitel</a:t>
                      </a:r>
                      <a:endParaRPr kumimoji="0" lang="hu-H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Garamond" pitchFamily="18" charset="0"/>
                          <a:cs typeface="Times New Roman" pitchFamily="18" charset="0"/>
                        </a:rPr>
                        <a:t>Fogyasztás</a:t>
                      </a:r>
                      <a:endParaRPr kumimoji="0" lang="hu-H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Garamond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Garamond" pitchFamily="18" charset="0"/>
                          <a:cs typeface="Times New Roman" pitchFamily="18" charset="0"/>
                        </a:rPr>
                        <a:t>millió db</a:t>
                      </a:r>
                      <a:endParaRPr kumimoji="0" lang="hu-H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Garamond" pitchFamily="18" charset="0"/>
                          <a:cs typeface="Times New Roman" pitchFamily="18" charset="0"/>
                        </a:rPr>
                        <a:t>db/fő</a:t>
                      </a:r>
                      <a:endParaRPr kumimoji="0" lang="hu-H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Garamond" pitchFamily="18" charset="0"/>
                          <a:cs typeface="Times New Roman" pitchFamily="18" charset="0"/>
                        </a:rPr>
                        <a:t>2002</a:t>
                      </a:r>
                      <a:endParaRPr kumimoji="0" lang="hu-H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Garamond" pitchFamily="18" charset="0"/>
                          <a:cs typeface="Times New Roman" pitchFamily="18" charset="0"/>
                        </a:rPr>
                        <a:t>3454</a:t>
                      </a:r>
                      <a:endParaRPr kumimoji="0" lang="hu-H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>
                          <a:tab pos="630238" algn="dec"/>
                        </a:tabLst>
                      </a:pPr>
                      <a:r>
                        <a:rPr kumimoji="0" lang="hu-H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Garamond" pitchFamily="18" charset="0"/>
                          <a:cs typeface="Times New Roman" pitchFamily="18" charset="0"/>
                        </a:rPr>
                        <a:t>71</a:t>
                      </a:r>
                      <a:endParaRPr kumimoji="0" lang="hu-H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>
                          <a:tab pos="625475" algn="dec"/>
                        </a:tabLst>
                      </a:pPr>
                      <a:r>
                        <a:rPr kumimoji="0" lang="hu-H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Garamond" pitchFamily="18" charset="0"/>
                          <a:cs typeface="Times New Roman" pitchFamily="18" charset="0"/>
                        </a:rPr>
                        <a:t>93</a:t>
                      </a:r>
                      <a:endParaRPr kumimoji="0" lang="hu-H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Garamond" pitchFamily="18" charset="0"/>
                          <a:cs typeface="Times New Roman" pitchFamily="18" charset="0"/>
                        </a:rPr>
                        <a:t>301</a:t>
                      </a:r>
                      <a:endParaRPr kumimoji="0" lang="hu-H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Garamond" pitchFamily="18" charset="0"/>
                          <a:cs typeface="Times New Roman" pitchFamily="18" charset="0"/>
                        </a:rPr>
                        <a:t>2003</a:t>
                      </a:r>
                      <a:endParaRPr kumimoji="0" lang="hu-H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Garamond" pitchFamily="18" charset="0"/>
                          <a:cs typeface="Times New Roman" pitchFamily="18" charset="0"/>
                        </a:rPr>
                        <a:t>3507</a:t>
                      </a:r>
                      <a:endParaRPr kumimoji="0" lang="hu-H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>
                          <a:tab pos="630238" algn="dec"/>
                        </a:tabLst>
                      </a:pPr>
                      <a:r>
                        <a:rPr kumimoji="0" lang="hu-H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Garamond" pitchFamily="18" charset="0"/>
                          <a:cs typeface="Times New Roman" pitchFamily="18" charset="0"/>
                        </a:rPr>
                        <a:t>69</a:t>
                      </a:r>
                      <a:endParaRPr kumimoji="0" lang="hu-H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>
                          <a:tab pos="625475" algn="dec"/>
                        </a:tabLst>
                      </a:pPr>
                      <a:r>
                        <a:rPr kumimoji="0" lang="hu-H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Garamond" pitchFamily="18" charset="0"/>
                          <a:cs typeface="Times New Roman" pitchFamily="18" charset="0"/>
                        </a:rPr>
                        <a:t>227</a:t>
                      </a:r>
                      <a:endParaRPr kumimoji="0" lang="hu-H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Garamond" pitchFamily="18" charset="0"/>
                          <a:cs typeface="Times New Roman" pitchFamily="18" charset="0"/>
                        </a:rPr>
                        <a:t>288</a:t>
                      </a:r>
                      <a:endParaRPr kumimoji="0" lang="hu-H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Garamond" pitchFamily="18" charset="0"/>
                          <a:cs typeface="Times New Roman" pitchFamily="18" charset="0"/>
                        </a:rPr>
                        <a:t>2004</a:t>
                      </a:r>
                      <a:endParaRPr kumimoji="0" lang="hu-H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Garamond" pitchFamily="18" charset="0"/>
                          <a:cs typeface="Times New Roman" pitchFamily="18" charset="0"/>
                        </a:rPr>
                        <a:t>3327</a:t>
                      </a:r>
                      <a:endParaRPr kumimoji="0" lang="hu-H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>
                          <a:tab pos="630238" algn="dec"/>
                        </a:tabLst>
                      </a:pPr>
                      <a:r>
                        <a:rPr kumimoji="0" lang="hu-H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Garamond" pitchFamily="18" charset="0"/>
                          <a:cs typeface="Times New Roman" pitchFamily="18" charset="0"/>
                        </a:rPr>
                        <a:t>128</a:t>
                      </a:r>
                      <a:endParaRPr kumimoji="0" lang="hu-H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>
                          <a:tab pos="625475" algn="dec"/>
                        </a:tabLst>
                      </a:pPr>
                      <a:r>
                        <a:rPr kumimoji="0" lang="hu-H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Garamond" pitchFamily="18" charset="0"/>
                          <a:cs typeface="Times New Roman" pitchFamily="18" charset="0"/>
                        </a:rPr>
                        <a:t>124</a:t>
                      </a:r>
                      <a:endParaRPr kumimoji="0" lang="hu-H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Garamond" pitchFamily="18" charset="0"/>
                          <a:cs typeface="Times New Roman" pitchFamily="18" charset="0"/>
                        </a:rPr>
                        <a:t>292</a:t>
                      </a:r>
                      <a:endParaRPr kumimoji="0" lang="hu-H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Garamond" pitchFamily="18" charset="0"/>
                          <a:cs typeface="Times New Roman" pitchFamily="18" charset="0"/>
                        </a:rPr>
                        <a:t>2005</a:t>
                      </a:r>
                      <a:endParaRPr kumimoji="0" lang="hu-H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Garamond" pitchFamily="18" charset="0"/>
                          <a:cs typeface="Times New Roman" pitchFamily="18" charset="0"/>
                        </a:rPr>
                        <a:t>3030</a:t>
                      </a:r>
                      <a:endParaRPr kumimoji="0" lang="hu-H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>
                          <a:tab pos="630238" algn="dec"/>
                        </a:tabLst>
                      </a:pPr>
                      <a:r>
                        <a:rPr kumimoji="0" lang="hu-H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Garamond" pitchFamily="18" charset="0"/>
                          <a:cs typeface="Times New Roman" pitchFamily="18" charset="0"/>
                        </a:rPr>
                        <a:t>296</a:t>
                      </a:r>
                      <a:endParaRPr kumimoji="0" lang="hu-H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>
                          <a:tab pos="625475" algn="dec"/>
                        </a:tabLst>
                      </a:pPr>
                      <a:r>
                        <a:rPr kumimoji="0" lang="hu-H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Garamond" pitchFamily="18" charset="0"/>
                          <a:cs typeface="Times New Roman" pitchFamily="18" charset="0"/>
                        </a:rPr>
                        <a:t>90</a:t>
                      </a:r>
                      <a:endParaRPr kumimoji="0" lang="hu-H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Garamond" pitchFamily="18" charset="0"/>
                          <a:cs typeface="Times New Roman" pitchFamily="18" charset="0"/>
                        </a:rPr>
                        <a:t>280</a:t>
                      </a:r>
                      <a:endParaRPr kumimoji="0" lang="hu-H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Garamond" pitchFamily="18" charset="0"/>
                          <a:cs typeface="Times New Roman" pitchFamily="18" charset="0"/>
                        </a:rPr>
                        <a:t>2006</a:t>
                      </a:r>
                      <a:endParaRPr kumimoji="0" lang="hu-H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Garamond" pitchFamily="18" charset="0"/>
                          <a:cs typeface="Times New Roman" pitchFamily="18" charset="0"/>
                        </a:rPr>
                        <a:t>3020</a:t>
                      </a:r>
                      <a:endParaRPr kumimoji="0" lang="hu-H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>
                          <a:tab pos="630238" algn="dec"/>
                        </a:tabLst>
                      </a:pPr>
                      <a:r>
                        <a:rPr kumimoji="0" lang="hu-H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Garamond" pitchFamily="18" charset="0"/>
                          <a:cs typeface="Times New Roman" pitchFamily="18" charset="0"/>
                        </a:rPr>
                        <a:t>290</a:t>
                      </a:r>
                      <a:endParaRPr kumimoji="0" lang="hu-H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>
                          <a:tab pos="625475" algn="dec"/>
                        </a:tabLst>
                      </a:pPr>
                      <a:r>
                        <a:rPr kumimoji="0" lang="hu-H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Garamond" pitchFamily="18" charset="0"/>
                          <a:cs typeface="Times New Roman" pitchFamily="18" charset="0"/>
                        </a:rPr>
                        <a:t>78</a:t>
                      </a:r>
                      <a:endParaRPr kumimoji="0" lang="hu-H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Garamond" pitchFamily="18" charset="0"/>
                          <a:cs typeface="Times New Roman" pitchFamily="18" charset="0"/>
                        </a:rPr>
                        <a:t>273</a:t>
                      </a:r>
                      <a:endParaRPr kumimoji="0" lang="hu-H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Garamond" pitchFamily="18" charset="0"/>
                          <a:cs typeface="Times New Roman" pitchFamily="18" charset="0"/>
                        </a:rPr>
                        <a:t>2007</a:t>
                      </a:r>
                      <a:endParaRPr kumimoji="0" lang="hu-H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Garamond" pitchFamily="18" charset="0"/>
                          <a:cs typeface="Times New Roman" pitchFamily="18" charset="0"/>
                        </a:rPr>
                        <a:t>2902</a:t>
                      </a:r>
                      <a:endParaRPr kumimoji="0" lang="hu-H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>
                          <a:tab pos="630238" algn="dec"/>
                        </a:tabLst>
                      </a:pPr>
                      <a:r>
                        <a:rPr kumimoji="0" lang="hu-H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Garamond" pitchFamily="18" charset="0"/>
                          <a:cs typeface="Times New Roman" pitchFamily="18" charset="0"/>
                        </a:rPr>
                        <a:t>303</a:t>
                      </a:r>
                      <a:endParaRPr kumimoji="0" lang="hu-H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>
                          <a:tab pos="625475" algn="dec"/>
                        </a:tabLst>
                      </a:pPr>
                      <a:r>
                        <a:rPr kumimoji="0" lang="hu-H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Garamond" pitchFamily="18" charset="0"/>
                          <a:cs typeface="Times New Roman" pitchFamily="18" charset="0"/>
                        </a:rPr>
                        <a:t>58</a:t>
                      </a:r>
                      <a:endParaRPr kumimoji="0" lang="hu-H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Garamond" pitchFamily="18" charset="0"/>
                          <a:cs typeface="Times New Roman" pitchFamily="18" charset="0"/>
                        </a:rPr>
                        <a:t>270</a:t>
                      </a:r>
                      <a:endParaRPr kumimoji="0" lang="hu-H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Garamond" pitchFamily="18" charset="0"/>
                          <a:cs typeface="Times New Roman" pitchFamily="18" charset="0"/>
                        </a:rPr>
                        <a:t>2008</a:t>
                      </a:r>
                      <a:endParaRPr kumimoji="0" lang="hu-H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Garamond" pitchFamily="18" charset="0"/>
                          <a:cs typeface="Times New Roman" pitchFamily="18" charset="0"/>
                        </a:rPr>
                        <a:t>2937</a:t>
                      </a:r>
                      <a:endParaRPr kumimoji="0" lang="hu-H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>
                          <a:tab pos="630238" algn="dec"/>
                        </a:tabLst>
                      </a:pPr>
                      <a:r>
                        <a:rPr kumimoji="0" lang="hu-H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Garamond" pitchFamily="18" charset="0"/>
                          <a:cs typeface="Times New Roman" pitchFamily="18" charset="0"/>
                        </a:rPr>
                        <a:t>274</a:t>
                      </a:r>
                      <a:endParaRPr kumimoji="0" lang="hu-H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>
                          <a:tab pos="625475" algn="dec"/>
                        </a:tabLst>
                      </a:pPr>
                      <a:r>
                        <a:rPr kumimoji="0" lang="hu-H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Garamond" pitchFamily="18" charset="0"/>
                          <a:cs typeface="Times New Roman" pitchFamily="18" charset="0"/>
                        </a:rPr>
                        <a:t>132</a:t>
                      </a:r>
                      <a:endParaRPr kumimoji="0" lang="hu-H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Garamond" pitchFamily="18" charset="0"/>
                          <a:cs typeface="Times New Roman" pitchFamily="18" charset="0"/>
                        </a:rPr>
                        <a:t>261</a:t>
                      </a:r>
                      <a:endParaRPr kumimoji="0" lang="hu-H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Garamond" pitchFamily="18" charset="0"/>
                          <a:cs typeface="Times New Roman" pitchFamily="18" charset="0"/>
                        </a:rPr>
                        <a:t>2009</a:t>
                      </a:r>
                      <a:endParaRPr kumimoji="0" lang="hu-H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Garamond" pitchFamily="18" charset="0"/>
                          <a:cs typeface="Times New Roman" pitchFamily="18" charset="0"/>
                        </a:rPr>
                        <a:t>2826</a:t>
                      </a:r>
                      <a:endParaRPr kumimoji="0" lang="hu-H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>
                          <a:tab pos="630238" algn="dec"/>
                        </a:tabLst>
                      </a:pPr>
                      <a:r>
                        <a:rPr kumimoji="0" lang="hu-H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Garamond" pitchFamily="18" charset="0"/>
                          <a:cs typeface="Times New Roman" pitchFamily="18" charset="0"/>
                        </a:rPr>
                        <a:t>327</a:t>
                      </a:r>
                      <a:endParaRPr kumimoji="0" lang="hu-H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>
                          <a:tab pos="625475" algn="dec"/>
                        </a:tabLst>
                      </a:pPr>
                      <a:r>
                        <a:rPr kumimoji="0" lang="hu-H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Garamond" pitchFamily="18" charset="0"/>
                          <a:cs typeface="Times New Roman" pitchFamily="18" charset="0"/>
                        </a:rPr>
                        <a:t>176</a:t>
                      </a:r>
                      <a:endParaRPr kumimoji="0" lang="hu-H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Garamond" pitchFamily="18" charset="0"/>
                          <a:cs typeface="Times New Roman" pitchFamily="18" charset="0"/>
                        </a:rPr>
                        <a:t>247</a:t>
                      </a:r>
                      <a:endParaRPr kumimoji="0" lang="hu-H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Garamond" pitchFamily="18" charset="0"/>
                          <a:cs typeface="Times New Roman" pitchFamily="18" charset="0"/>
                        </a:rPr>
                        <a:t>2010</a:t>
                      </a:r>
                      <a:endParaRPr kumimoji="0" lang="hu-H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Garamond" pitchFamily="18" charset="0"/>
                          <a:cs typeface="Times New Roman" pitchFamily="18" charset="0"/>
                        </a:rPr>
                        <a:t>2801</a:t>
                      </a:r>
                      <a:endParaRPr kumimoji="0" lang="hu-H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>
                          <a:tab pos="630238" algn="dec"/>
                        </a:tabLst>
                      </a:pPr>
                      <a:r>
                        <a:rPr kumimoji="0" lang="hu-H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Garamond" pitchFamily="18" charset="0"/>
                          <a:cs typeface="Times New Roman" pitchFamily="18" charset="0"/>
                        </a:rPr>
                        <a:t>222</a:t>
                      </a:r>
                      <a:endParaRPr kumimoji="0" lang="hu-H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>
                          <a:tab pos="625475" algn="dec"/>
                        </a:tabLst>
                      </a:pPr>
                      <a:r>
                        <a:rPr kumimoji="0" lang="hu-H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Garamond" pitchFamily="18" charset="0"/>
                          <a:cs typeface="Times New Roman" pitchFamily="18" charset="0"/>
                        </a:rPr>
                        <a:t>202</a:t>
                      </a:r>
                      <a:endParaRPr kumimoji="0" lang="hu-H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Garamond" pitchFamily="18" charset="0"/>
                          <a:cs typeface="Times New Roman" pitchFamily="18" charset="0"/>
                        </a:rPr>
                        <a:t>235</a:t>
                      </a:r>
                      <a:endParaRPr kumimoji="0" lang="hu-H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2100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Garamond" pitchFamily="18" charset="0"/>
                          <a:cs typeface="Times New Roman" pitchFamily="18" charset="0"/>
                        </a:rPr>
                        <a:t>                                      Forrás: KSH</a:t>
                      </a:r>
                      <a:endParaRPr kumimoji="0" lang="hu-H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Garamond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>
                          <a:tab pos="630238" algn="dec"/>
                        </a:tabLst>
                      </a:pPr>
                      <a:endParaRPr kumimoji="0" lang="hu-H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Garamond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>
                          <a:tab pos="625475" algn="dec"/>
                        </a:tabLst>
                      </a:pPr>
                      <a:endParaRPr kumimoji="0" lang="hu-H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Garamond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Garamond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" name="Szövegdoboz 7"/>
          <p:cNvSpPr txBox="1"/>
          <p:nvPr/>
        </p:nvSpPr>
        <p:spPr>
          <a:xfrm>
            <a:off x="3000364" y="357166"/>
            <a:ext cx="22579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200" b="1" dirty="0" smtClean="0">
                <a:solidFill>
                  <a:schemeClr val="accent3">
                    <a:lumMod val="50000"/>
                  </a:schemeClr>
                </a:solidFill>
              </a:rPr>
              <a:t>Tojásmérleg</a:t>
            </a:r>
            <a:endParaRPr lang="hu-HU" sz="3200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467544" y="188640"/>
            <a:ext cx="8229600" cy="1008112"/>
          </a:xfrm>
        </p:spPr>
        <p:txBody>
          <a:bodyPr>
            <a:noAutofit/>
          </a:bodyPr>
          <a:lstStyle/>
          <a:p>
            <a:r>
              <a:rPr lang="hu-HU" sz="2400" b="1" dirty="0" smtClean="0">
                <a:solidFill>
                  <a:schemeClr val="accent1">
                    <a:lumMod val="50000"/>
                  </a:schemeClr>
                </a:solidFill>
              </a:rPr>
              <a:t>Technológiai arányváltozások Magyarországon a kötelező ketreccsere kapcsán </a:t>
            </a:r>
            <a:endParaRPr lang="hu-HU" sz="2400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5234136" cy="685800"/>
          </a:xfrm>
        </p:spPr>
        <p:txBody>
          <a:bodyPr/>
          <a:lstStyle/>
          <a:p>
            <a:pPr algn="ctr"/>
            <a:r>
              <a:rPr lang="hu-HU" dirty="0" smtClean="0"/>
              <a:t>Siófok, 2012. október 12. </a:t>
            </a:r>
            <a:endParaRPr lang="hu-HU" dirty="0"/>
          </a:p>
        </p:txBody>
      </p:sp>
      <p:pic>
        <p:nvPicPr>
          <p:cNvPr id="4" name="Picture 3" descr="E:\d\Dokumentumok\Btt titkár\BTT hivatalos papírok\BTT új logók\logók_0004_színes új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76565" y="5661248"/>
            <a:ext cx="1467435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Kép 5" descr="https://www.internationalegg.com/_media/uploaded/downloads/WED_English.jpg"/>
          <p:cNvPicPr/>
          <p:nvPr/>
        </p:nvPicPr>
        <p:blipFill>
          <a:blip r:embed="rId3" cstate="print"/>
          <a:srcRect l="17729" t="2597" r="18351" b="2597"/>
          <a:stretch>
            <a:fillRect/>
          </a:stretch>
        </p:blipFill>
        <p:spPr bwMode="auto">
          <a:xfrm>
            <a:off x="0" y="5805264"/>
            <a:ext cx="2267744" cy="10527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aphicFrame>
        <p:nvGraphicFramePr>
          <p:cNvPr id="7" name="Diagram 6"/>
          <p:cNvGraphicFramePr/>
          <p:nvPr/>
        </p:nvGraphicFramePr>
        <p:xfrm>
          <a:off x="4355976" y="1700808"/>
          <a:ext cx="4788024" cy="29592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Téglalap 7"/>
          <p:cNvSpPr/>
          <p:nvPr/>
        </p:nvSpPr>
        <p:spPr>
          <a:xfrm>
            <a:off x="5004048" y="4437112"/>
            <a:ext cx="2952328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000" b="1" dirty="0" smtClean="0">
                <a:solidFill>
                  <a:schemeClr val="accent1">
                    <a:lumMod val="50000"/>
                  </a:schemeClr>
                </a:solidFill>
              </a:rPr>
              <a:t>2012. Július </a:t>
            </a:r>
          </a:p>
          <a:p>
            <a:r>
              <a:rPr lang="hu-HU" sz="2000" b="1" dirty="0" smtClean="0">
                <a:solidFill>
                  <a:schemeClr val="accent1">
                    <a:lumMod val="50000"/>
                  </a:schemeClr>
                </a:solidFill>
              </a:rPr>
              <a:t>384 + 14 telep</a:t>
            </a:r>
          </a:p>
          <a:p>
            <a:r>
              <a:rPr lang="hu-HU" sz="2000" b="1" dirty="0" smtClean="0">
                <a:solidFill>
                  <a:schemeClr val="accent1">
                    <a:lumMod val="50000"/>
                  </a:schemeClr>
                </a:solidFill>
              </a:rPr>
              <a:t>Kapacitás: 5,</a:t>
            </a:r>
            <a:r>
              <a:rPr lang="hu-HU" sz="2000" b="1" dirty="0" err="1" smtClean="0">
                <a:solidFill>
                  <a:schemeClr val="accent1">
                    <a:lumMod val="50000"/>
                  </a:schemeClr>
                </a:solidFill>
              </a:rPr>
              <a:t>5</a:t>
            </a:r>
            <a:r>
              <a:rPr lang="hu-HU" sz="2000" b="1" dirty="0" smtClean="0">
                <a:solidFill>
                  <a:schemeClr val="accent1">
                    <a:lumMod val="50000"/>
                  </a:schemeClr>
                </a:solidFill>
              </a:rPr>
              <a:t> millió </a:t>
            </a:r>
          </a:p>
          <a:p>
            <a:r>
              <a:rPr lang="hu-HU" sz="2000" b="1" dirty="0" smtClean="0">
                <a:solidFill>
                  <a:schemeClr val="accent1">
                    <a:lumMod val="50000"/>
                  </a:schemeClr>
                </a:solidFill>
              </a:rPr>
              <a:t>Állomány: 3,8 millió </a:t>
            </a:r>
          </a:p>
          <a:p>
            <a:endParaRPr lang="hu-HU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" name="Szövegdoboz 9"/>
          <p:cNvSpPr txBox="1"/>
          <p:nvPr/>
        </p:nvSpPr>
        <p:spPr>
          <a:xfrm>
            <a:off x="0" y="4509120"/>
            <a:ext cx="25557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 smtClean="0">
                <a:solidFill>
                  <a:schemeClr val="accent1">
                    <a:lumMod val="50000"/>
                  </a:schemeClr>
                </a:solidFill>
              </a:rPr>
              <a:t>2011. év eleje </a:t>
            </a:r>
          </a:p>
          <a:p>
            <a:pPr algn="ctr"/>
            <a:r>
              <a:rPr lang="hu-HU" sz="2000" b="1" dirty="0" smtClean="0">
                <a:solidFill>
                  <a:schemeClr val="accent1">
                    <a:lumMod val="50000"/>
                  </a:schemeClr>
                </a:solidFill>
              </a:rPr>
              <a:t>535 telep,</a:t>
            </a:r>
          </a:p>
          <a:p>
            <a:pPr algn="ctr"/>
            <a:r>
              <a:rPr lang="hu-HU" sz="2000" b="1" dirty="0" smtClean="0">
                <a:solidFill>
                  <a:schemeClr val="accent1">
                    <a:lumMod val="50000"/>
                  </a:schemeClr>
                </a:solidFill>
              </a:rPr>
              <a:t>kapacitás: 5,</a:t>
            </a:r>
            <a:r>
              <a:rPr lang="hu-HU" sz="2000" b="1" dirty="0" err="1" smtClean="0">
                <a:solidFill>
                  <a:schemeClr val="accent1">
                    <a:lumMod val="50000"/>
                  </a:schemeClr>
                </a:solidFill>
              </a:rPr>
              <a:t>5</a:t>
            </a:r>
            <a:r>
              <a:rPr lang="hu-HU" sz="2000" b="1" dirty="0" smtClean="0">
                <a:solidFill>
                  <a:schemeClr val="accent1">
                    <a:lumMod val="50000"/>
                  </a:schemeClr>
                </a:solidFill>
              </a:rPr>
              <a:t> millió </a:t>
            </a:r>
          </a:p>
          <a:p>
            <a:pPr algn="ctr"/>
            <a:r>
              <a:rPr lang="hu-HU" sz="2000" b="1" dirty="0" smtClean="0">
                <a:solidFill>
                  <a:schemeClr val="accent1">
                    <a:lumMod val="50000"/>
                  </a:schemeClr>
                </a:solidFill>
              </a:rPr>
              <a:t>Állomány: 4,</a:t>
            </a:r>
            <a:r>
              <a:rPr lang="hu-HU" sz="2000" b="1" dirty="0" err="1" smtClean="0">
                <a:solidFill>
                  <a:schemeClr val="accent1">
                    <a:lumMod val="50000"/>
                  </a:schemeClr>
                </a:solidFill>
              </a:rPr>
              <a:t>4</a:t>
            </a:r>
            <a:r>
              <a:rPr lang="hu-HU" sz="2000" b="1" dirty="0" smtClean="0">
                <a:solidFill>
                  <a:schemeClr val="accent1">
                    <a:lumMod val="50000"/>
                  </a:schemeClr>
                </a:solidFill>
              </a:rPr>
              <a:t> millió</a:t>
            </a:r>
            <a:endParaRPr lang="hu-HU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9" name="Diagram 8"/>
          <p:cNvGraphicFramePr/>
          <p:nvPr/>
        </p:nvGraphicFramePr>
        <p:xfrm>
          <a:off x="0" y="1772816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428596" y="428604"/>
            <a:ext cx="8229600" cy="571504"/>
          </a:xfrm>
        </p:spPr>
        <p:txBody>
          <a:bodyPr>
            <a:normAutofit/>
          </a:bodyPr>
          <a:lstStyle/>
          <a:p>
            <a:r>
              <a:rPr lang="hu-HU" sz="2000" b="1" dirty="0" smtClean="0">
                <a:solidFill>
                  <a:schemeClr val="accent1">
                    <a:lumMod val="50000"/>
                  </a:schemeClr>
                </a:solidFill>
              </a:rPr>
              <a:t>Lehetőségek???? </a:t>
            </a:r>
            <a:endParaRPr lang="hu-HU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5306144" cy="685800"/>
          </a:xfrm>
        </p:spPr>
        <p:txBody>
          <a:bodyPr/>
          <a:lstStyle/>
          <a:p>
            <a:pPr algn="ctr"/>
            <a:r>
              <a:rPr lang="hu-HU" dirty="0" smtClean="0"/>
              <a:t>Siófok, 2012. október 12. </a:t>
            </a:r>
            <a:endParaRPr lang="hu-HU" dirty="0"/>
          </a:p>
        </p:txBody>
      </p:sp>
      <p:pic>
        <p:nvPicPr>
          <p:cNvPr id="4" name="Picture 3" descr="E:\d\Dokumentumok\Btt titkár\BTT hivatalos papírok\BTT új logók\logók_0004_színes új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76565" y="5661248"/>
            <a:ext cx="1467435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Kép 5" descr="https://www.internationalegg.com/_media/uploaded/downloads/WED_English.jpg"/>
          <p:cNvPicPr/>
          <p:nvPr/>
        </p:nvPicPr>
        <p:blipFill>
          <a:blip r:embed="rId3" cstate="print"/>
          <a:srcRect l="17729" t="2597" r="18351" b="2597"/>
          <a:stretch>
            <a:fillRect/>
          </a:stretch>
        </p:blipFill>
        <p:spPr bwMode="auto">
          <a:xfrm>
            <a:off x="0" y="5805264"/>
            <a:ext cx="2267744" cy="10527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Szövegdoboz 6"/>
          <p:cNvSpPr txBox="1"/>
          <p:nvPr/>
        </p:nvSpPr>
        <p:spPr>
          <a:xfrm>
            <a:off x="0" y="1412776"/>
            <a:ext cx="9144000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hu-H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2012 július: a 360 milliós uniós állomány 7% (10 %)</a:t>
            </a:r>
            <a:r>
              <a:rPr lang="hu-HU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-a</a:t>
            </a:r>
            <a:r>
              <a:rPr lang="hu-H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még hagyományos ketrecben (25 millió); kevesebb; mint 5 tagállam</a:t>
            </a:r>
          </a:p>
          <a:p>
            <a:pPr>
              <a:buFont typeface="Arial" pitchFamily="34" charset="0"/>
              <a:buChar char="•"/>
            </a:pPr>
            <a:r>
              <a:rPr lang="hu-H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EUWEP szerint ez a szám 40 millió tyúk</a:t>
            </a:r>
          </a:p>
          <a:p>
            <a:pPr>
              <a:buFont typeface="Arial" pitchFamily="34" charset="0"/>
              <a:buChar char="•"/>
            </a:pPr>
            <a:r>
              <a:rPr lang="hu-H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2012 végére nem lesz az EU-ban hagyományos ketrec használatban (vagy 5%), vagy jövő év eleje</a:t>
            </a:r>
          </a:p>
          <a:p>
            <a:pPr>
              <a:buFont typeface="Arial" pitchFamily="34" charset="0"/>
              <a:buChar char="•"/>
            </a:pPr>
            <a:endParaRPr lang="hu-HU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hu-H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DE Európában nagy különbségek (EU 27 + Norvégia + Svájc – Belorusszia, Ukrajna, </a:t>
            </a:r>
            <a:r>
              <a:rPr lang="hu-HU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Oroszo</a:t>
            </a:r>
            <a:r>
              <a:rPr lang="hu-H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.)</a:t>
            </a:r>
          </a:p>
          <a:p>
            <a:pPr>
              <a:buFont typeface="Arial" pitchFamily="34" charset="0"/>
              <a:buChar char="•"/>
            </a:pPr>
            <a:r>
              <a:rPr lang="hu-H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E.B.: tojás importálható 3. országból, ha 3-s számmal jelölik és bizonyíthatóan szalmonellamentes, nincs jogi lehetőség az állatjóléti előírások érvényestésére</a:t>
            </a:r>
          </a:p>
          <a:p>
            <a:pPr>
              <a:buFont typeface="Arial" pitchFamily="34" charset="0"/>
              <a:buChar char="•"/>
            </a:pPr>
            <a:r>
              <a:rPr lang="hu-H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Kétoldalú kereskedelmi egyezmények. Ukrajna HAMAROSAN szállíthat </a:t>
            </a:r>
            <a:r>
              <a:rPr lang="hu-HU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tojásport az EU-ba (</a:t>
            </a:r>
            <a:r>
              <a:rPr lang="hu-HU" b="1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Avantgarde</a:t>
            </a:r>
            <a:r>
              <a:rPr lang="hu-HU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). Egyezmény van,  Ratifikáció még nincs (4500 t). Tojás szenzitív termék.</a:t>
            </a:r>
          </a:p>
          <a:p>
            <a:pPr>
              <a:buFont typeface="Arial" pitchFamily="34" charset="0"/>
              <a:buChar char="•"/>
            </a:pPr>
            <a:r>
              <a:rPr lang="hu-H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Egyetlen lehetőség az import minimalizálására, ha az élelmiszerkereskedők nem listázzák be az ilyen termékeket (EUWEP levél) (</a:t>
            </a:r>
            <a:r>
              <a:rPr lang="hu-HU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Eu-Logó</a:t>
            </a:r>
            <a:r>
              <a:rPr lang="hu-H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használata)</a:t>
            </a:r>
          </a:p>
          <a:p>
            <a:pPr>
              <a:buFont typeface="Arial" pitchFamily="34" charset="0"/>
              <a:buChar char="•"/>
            </a:pPr>
            <a:r>
              <a:rPr lang="hu-H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Az Európai Unió az új, szigorúbb állatjóléti szabály hatályba lépése előtt nem kezdeményezte a megállapodásban foglaltak szigorítását a WTO Állat-és Növény-egészségügyi Bizottságánál.</a:t>
            </a:r>
          </a:p>
          <a:p>
            <a:r>
              <a:rPr lang="hu-H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(részlet dr. Fazekas Sándor Miniszter Úr leveléből)</a:t>
            </a:r>
          </a:p>
          <a:p>
            <a:endParaRPr lang="hu-HU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endParaRPr lang="hu-HU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endParaRPr lang="hu-HU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endParaRPr lang="hu-HU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endParaRPr lang="hu-HU" dirty="0" smtClean="0">
              <a:solidFill>
                <a:schemeClr val="accent3">
                  <a:lumMod val="75000"/>
                </a:schemeClr>
              </a:solidFill>
            </a:endParaRPr>
          </a:p>
          <a:p>
            <a:endParaRPr lang="hu-HU" dirty="0" smtClean="0">
              <a:solidFill>
                <a:schemeClr val="accent3">
                  <a:lumMod val="75000"/>
                </a:schemeClr>
              </a:solidFill>
            </a:endParaRPr>
          </a:p>
          <a:p>
            <a:endParaRPr lang="hu-HU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743743"/>
          </a:xfrm>
        </p:spPr>
        <p:txBody>
          <a:bodyPr>
            <a:normAutofit fontScale="90000"/>
          </a:bodyPr>
          <a:lstStyle/>
          <a:p>
            <a:r>
              <a:rPr lang="hu-HU" b="1" dirty="0" smtClean="0">
                <a:solidFill>
                  <a:schemeClr val="accent1">
                    <a:lumMod val="50000"/>
                  </a:schemeClr>
                </a:solidFill>
              </a:rPr>
              <a:t>Állatjóléti kitekintés  I. 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5306144" cy="685800"/>
          </a:xfrm>
        </p:spPr>
        <p:txBody>
          <a:bodyPr/>
          <a:lstStyle/>
          <a:p>
            <a:pPr algn="ctr"/>
            <a:r>
              <a:rPr lang="hu-HU" dirty="0" smtClean="0"/>
              <a:t>Siófok, 2012. október 12. </a:t>
            </a:r>
            <a:endParaRPr lang="hu-HU" dirty="0"/>
          </a:p>
        </p:txBody>
      </p:sp>
      <p:pic>
        <p:nvPicPr>
          <p:cNvPr id="4" name="Picture 3" descr="E:\d\Dokumentumok\Btt titkár\BTT hivatalos papírok\BTT új logók\logók_0004_színes új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76565" y="5661248"/>
            <a:ext cx="1467435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Kép 5" descr="https://www.internationalegg.com/_media/uploaded/downloads/WED_English.jpg"/>
          <p:cNvPicPr/>
          <p:nvPr/>
        </p:nvPicPr>
        <p:blipFill>
          <a:blip r:embed="rId3" cstate="print"/>
          <a:srcRect l="17729" t="2597" r="18351" b="2597"/>
          <a:stretch>
            <a:fillRect/>
          </a:stretch>
        </p:blipFill>
        <p:spPr bwMode="auto">
          <a:xfrm>
            <a:off x="0" y="5805264"/>
            <a:ext cx="2267744" cy="10527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Téglalap 6"/>
          <p:cNvSpPr/>
          <p:nvPr/>
        </p:nvSpPr>
        <p:spPr>
          <a:xfrm>
            <a:off x="357158" y="1720840"/>
            <a:ext cx="8429684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r>
              <a:rPr lang="hu-HU" b="1" dirty="0" smtClean="0">
                <a:solidFill>
                  <a:schemeClr val="accent1">
                    <a:lumMod val="50000"/>
                  </a:schemeClr>
                </a:solidFill>
              </a:rPr>
              <a:t>USA: </a:t>
            </a:r>
            <a:r>
              <a:rPr lang="hu-HU" dirty="0" smtClean="0">
                <a:solidFill>
                  <a:schemeClr val="accent1">
                    <a:lumMod val="50000"/>
                  </a:schemeClr>
                </a:solidFill>
              </a:rPr>
              <a:t>(2015-től Kaliforniában tilos a ketrec használata) 2003-ben kiadtak egy útmutatót, melyet egy 2011-es egyezmény alapján 2030-tól kell kötelezően alkalmazni, ha megszavazzák (</a:t>
            </a:r>
            <a:r>
              <a:rPr lang="hu-HU" dirty="0" err="1" smtClean="0">
                <a:solidFill>
                  <a:schemeClr val="accent1">
                    <a:lumMod val="50000"/>
                  </a:schemeClr>
                </a:solidFill>
              </a:rPr>
              <a:t>Egg</a:t>
            </a:r>
            <a:r>
              <a:rPr lang="hu-HU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hu-HU" dirty="0" err="1" smtClean="0">
                <a:solidFill>
                  <a:schemeClr val="accent1">
                    <a:lumMod val="50000"/>
                  </a:schemeClr>
                </a:solidFill>
              </a:rPr>
              <a:t>bill</a:t>
            </a:r>
            <a:r>
              <a:rPr lang="hu-HU" dirty="0" smtClean="0">
                <a:solidFill>
                  <a:schemeClr val="accent1">
                    <a:lumMod val="50000"/>
                  </a:schemeClr>
                </a:solidFill>
              </a:rPr>
              <a:t>) (95%-ban ketreces tartás lesz várhatóan továbbra is) </a:t>
            </a:r>
          </a:p>
          <a:p>
            <a:pPr lvl="1">
              <a:buFont typeface="Arial" pitchFamily="34" charset="0"/>
              <a:buChar char="•"/>
            </a:pPr>
            <a:endParaRPr lang="hu-HU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hu-HU" b="1" dirty="0" smtClean="0">
                <a:solidFill>
                  <a:schemeClr val="accent1">
                    <a:lumMod val="50000"/>
                  </a:schemeClr>
                </a:solidFill>
              </a:rPr>
              <a:t>Kanada: </a:t>
            </a:r>
            <a:r>
              <a:rPr lang="hu-HU" dirty="0" smtClean="0">
                <a:solidFill>
                  <a:schemeClr val="accent1">
                    <a:lumMod val="50000"/>
                  </a:schemeClr>
                </a:solidFill>
              </a:rPr>
              <a:t>alternatív lehetőségekről beszélget az ipar, de ha lesz is átállás, akkor az hosszú folyamat lesz</a:t>
            </a:r>
          </a:p>
          <a:p>
            <a:endParaRPr lang="hu-HU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hu-HU" b="1" dirty="0" smtClean="0">
                <a:solidFill>
                  <a:schemeClr val="accent1">
                    <a:lumMod val="50000"/>
                  </a:schemeClr>
                </a:solidFill>
              </a:rPr>
              <a:t>Mexikó: </a:t>
            </a:r>
            <a:r>
              <a:rPr lang="hu-HU" dirty="0" smtClean="0">
                <a:solidFill>
                  <a:schemeClr val="accent1">
                    <a:lumMod val="50000"/>
                  </a:schemeClr>
                </a:solidFill>
              </a:rPr>
              <a:t>cél jó minőségű termék, elfogadható áron, nem kérdés az állatjólét még hosszú távon sem</a:t>
            </a:r>
          </a:p>
          <a:p>
            <a:endParaRPr lang="hu-HU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0" lvl="1"/>
            <a:r>
              <a:rPr lang="hu-HU" b="1" dirty="0" smtClean="0">
                <a:solidFill>
                  <a:schemeClr val="accent1">
                    <a:lumMod val="50000"/>
                  </a:schemeClr>
                </a:solidFill>
              </a:rPr>
              <a:t>Ausztrália: </a:t>
            </a:r>
            <a:r>
              <a:rPr lang="hu-HU" dirty="0" smtClean="0">
                <a:solidFill>
                  <a:schemeClr val="accent1">
                    <a:lumMod val="50000"/>
                  </a:schemeClr>
                </a:solidFill>
              </a:rPr>
              <a:t>a kérdés napirenden: az elkövetkező 5 évben nagy meccs lesz, mert a termelők nem akarják, viszont egyéb kérdéseket feszegetnek: csőrkurtítás, napos kakas, szabadtartás: állatsűrűség </a:t>
            </a:r>
          </a:p>
          <a:p>
            <a:endParaRPr lang="hu-HU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5306144" cy="685800"/>
          </a:xfrm>
        </p:spPr>
        <p:txBody>
          <a:bodyPr/>
          <a:lstStyle/>
          <a:p>
            <a:pPr algn="ctr"/>
            <a:r>
              <a:rPr lang="hu-HU" dirty="0" smtClean="0"/>
              <a:t>Siófok, 2012. október 12. </a:t>
            </a:r>
            <a:endParaRPr lang="hu-HU" dirty="0"/>
          </a:p>
        </p:txBody>
      </p:sp>
      <p:pic>
        <p:nvPicPr>
          <p:cNvPr id="4" name="Picture 3" descr="E:\d\Dokumentumok\Btt titkár\BTT hivatalos papírok\BTT új logók\logók_0004_színes új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76565" y="5661248"/>
            <a:ext cx="1467435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Kép 5" descr="https://www.internationalegg.com/_media/uploaded/downloads/WED_English.jpg"/>
          <p:cNvPicPr/>
          <p:nvPr/>
        </p:nvPicPr>
        <p:blipFill>
          <a:blip r:embed="rId4" cstate="print"/>
          <a:srcRect l="17729" t="2597" r="18351" b="2597"/>
          <a:stretch>
            <a:fillRect/>
          </a:stretch>
        </p:blipFill>
        <p:spPr bwMode="auto">
          <a:xfrm>
            <a:off x="0" y="5805264"/>
            <a:ext cx="2267744" cy="10527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Téglalap 7"/>
          <p:cNvSpPr/>
          <p:nvPr/>
        </p:nvSpPr>
        <p:spPr>
          <a:xfrm>
            <a:off x="143357" y="1432193"/>
            <a:ext cx="8892480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hu-HU" b="1" dirty="0" smtClean="0">
                <a:solidFill>
                  <a:schemeClr val="accent1">
                    <a:lumMod val="50000"/>
                  </a:schemeClr>
                </a:solidFill>
              </a:rPr>
              <a:t>Új-Zéland: </a:t>
            </a:r>
            <a:r>
              <a:rPr lang="hu-HU" dirty="0" smtClean="0">
                <a:solidFill>
                  <a:schemeClr val="accent1">
                    <a:lumMod val="50000"/>
                  </a:schemeClr>
                </a:solidFill>
              </a:rPr>
              <a:t>állatjóléti kódex: új technológia esetén van előírás, de 550 cm</a:t>
            </a:r>
            <a:r>
              <a:rPr lang="hu-HU" baseline="30000" dirty="0" smtClean="0">
                <a:solidFill>
                  <a:schemeClr val="accent1">
                    <a:lumMod val="50000"/>
                  </a:schemeClr>
                </a:solidFill>
              </a:rPr>
              <a:t>2</a:t>
            </a:r>
            <a:r>
              <a:rPr lang="hu-HU" dirty="0" smtClean="0">
                <a:solidFill>
                  <a:schemeClr val="accent1">
                    <a:lumMod val="50000"/>
                  </a:schemeClr>
                </a:solidFill>
              </a:rPr>
              <a:t>, 2014-től minden ketrecre, de </a:t>
            </a:r>
            <a:r>
              <a:rPr lang="hu-HU" dirty="0" err="1" smtClean="0">
                <a:solidFill>
                  <a:schemeClr val="accent1">
                    <a:lumMod val="50000"/>
                  </a:schemeClr>
                </a:solidFill>
              </a:rPr>
              <a:t>kiscsop</a:t>
            </a:r>
            <a:r>
              <a:rPr lang="hu-HU" dirty="0" smtClean="0">
                <a:solidFill>
                  <a:schemeClr val="accent1">
                    <a:lumMod val="50000"/>
                  </a:schemeClr>
                </a:solidFill>
              </a:rPr>
              <a:t>. tart: 750 cm</a:t>
            </a:r>
            <a:r>
              <a:rPr lang="hu-HU" baseline="30000" dirty="0" smtClean="0">
                <a:solidFill>
                  <a:schemeClr val="accent1">
                    <a:lumMod val="50000"/>
                  </a:schemeClr>
                </a:solidFill>
              </a:rPr>
              <a:t>2</a:t>
            </a:r>
            <a:r>
              <a:rPr lang="hu-HU" dirty="0" smtClean="0">
                <a:solidFill>
                  <a:schemeClr val="accent1">
                    <a:lumMod val="50000"/>
                  </a:schemeClr>
                </a:solidFill>
              </a:rPr>
              <a:t> , csőrkurtítás: csak képzett, gyakorlott szakember végezheti a madár 10 napos kora előtt, 10 napos kora után szükség esetén, állatorvosi felügyelet mellett</a:t>
            </a:r>
          </a:p>
          <a:p>
            <a:pPr>
              <a:buFont typeface="Arial" pitchFamily="34" charset="0"/>
              <a:buChar char="•"/>
            </a:pPr>
            <a:endParaRPr lang="hu-HU" sz="8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hu-HU" b="1" dirty="0" smtClean="0">
                <a:solidFill>
                  <a:schemeClr val="accent1">
                    <a:lumMod val="50000"/>
                  </a:schemeClr>
                </a:solidFill>
              </a:rPr>
              <a:t>Argentína, Chile, Brazília, Uruguay:  </a:t>
            </a:r>
            <a:r>
              <a:rPr lang="hu-HU" dirty="0" err="1" smtClean="0">
                <a:solidFill>
                  <a:schemeClr val="accent1">
                    <a:lumMod val="50000"/>
                  </a:schemeClr>
                </a:solidFill>
              </a:rPr>
              <a:t>the</a:t>
            </a:r>
            <a:r>
              <a:rPr lang="hu-HU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hu-HU" dirty="0" err="1" smtClean="0">
                <a:solidFill>
                  <a:schemeClr val="accent1">
                    <a:lumMod val="50000"/>
                  </a:schemeClr>
                </a:solidFill>
              </a:rPr>
              <a:t>best</a:t>
            </a:r>
            <a:r>
              <a:rPr lang="hu-HU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hu-HU" dirty="0" err="1" smtClean="0">
                <a:solidFill>
                  <a:schemeClr val="accent1">
                    <a:lumMod val="50000"/>
                  </a:schemeClr>
                </a:solidFill>
              </a:rPr>
              <a:t>value</a:t>
            </a:r>
            <a:r>
              <a:rPr lang="hu-HU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hu-HU" dirty="0" err="1" smtClean="0">
                <a:solidFill>
                  <a:schemeClr val="accent1">
                    <a:lumMod val="50000"/>
                  </a:schemeClr>
                </a:solidFill>
              </a:rPr>
              <a:t>for</a:t>
            </a:r>
            <a:r>
              <a:rPr lang="hu-HU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hu-HU" dirty="0" err="1" smtClean="0">
                <a:solidFill>
                  <a:schemeClr val="accent1">
                    <a:lumMod val="50000"/>
                  </a:schemeClr>
                </a:solidFill>
              </a:rPr>
              <a:t>money</a:t>
            </a:r>
            <a:r>
              <a:rPr lang="hu-HU" dirty="0" smtClean="0">
                <a:solidFill>
                  <a:schemeClr val="accent1">
                    <a:lumMod val="50000"/>
                  </a:schemeClr>
                </a:solidFill>
              </a:rPr>
              <a:t>, - egészséges,  biztonságos</a:t>
            </a:r>
          </a:p>
          <a:p>
            <a:pPr>
              <a:buFont typeface="Arial" pitchFamily="34" charset="0"/>
              <a:buChar char="•"/>
            </a:pPr>
            <a:endParaRPr lang="hu-HU" sz="8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hu-HU" b="1" dirty="0" smtClean="0">
                <a:solidFill>
                  <a:schemeClr val="accent1">
                    <a:lumMod val="50000"/>
                  </a:schemeClr>
                </a:solidFill>
              </a:rPr>
              <a:t>Kína:  </a:t>
            </a:r>
            <a:r>
              <a:rPr lang="hu-HU" dirty="0" smtClean="0">
                <a:solidFill>
                  <a:schemeClr val="accent1">
                    <a:lumMod val="50000"/>
                  </a:schemeClr>
                </a:solidFill>
              </a:rPr>
              <a:t>hatékonyság fokozása a cél, az elkövetkező 10-20 évben nem lesz vita az állatjólét, </a:t>
            </a:r>
            <a:r>
              <a:rPr lang="hu-HU" b="1" dirty="0" smtClean="0">
                <a:solidFill>
                  <a:schemeClr val="accent1">
                    <a:lumMod val="50000"/>
                  </a:schemeClr>
                </a:solidFill>
              </a:rPr>
              <a:t>India: </a:t>
            </a:r>
            <a:r>
              <a:rPr lang="hu-HU" dirty="0" smtClean="0">
                <a:solidFill>
                  <a:schemeClr val="accent1">
                    <a:lumMod val="50000"/>
                  </a:schemeClr>
                </a:solidFill>
              </a:rPr>
              <a:t>10 éven belül nem kérdés, </a:t>
            </a:r>
            <a:r>
              <a:rPr lang="hu-HU" b="1" dirty="0" smtClean="0">
                <a:solidFill>
                  <a:schemeClr val="accent1">
                    <a:lumMod val="50000"/>
                  </a:schemeClr>
                </a:solidFill>
              </a:rPr>
              <a:t>Tajvan:</a:t>
            </a:r>
            <a:r>
              <a:rPr lang="hu-HU" dirty="0" smtClean="0">
                <a:solidFill>
                  <a:schemeClr val="accent1">
                    <a:lumMod val="50000"/>
                  </a:schemeClr>
                </a:solidFill>
              </a:rPr>
              <a:t> 5-10 éven belül betiltják a mostani  ketreces tartást, </a:t>
            </a:r>
            <a:r>
              <a:rPr lang="hu-HU" b="1" dirty="0" smtClean="0">
                <a:solidFill>
                  <a:schemeClr val="accent1">
                    <a:lumMod val="50000"/>
                  </a:schemeClr>
                </a:solidFill>
              </a:rPr>
              <a:t>Malajzia: </a:t>
            </a:r>
            <a:r>
              <a:rPr lang="hu-HU" dirty="0" smtClean="0">
                <a:solidFill>
                  <a:schemeClr val="accent1">
                    <a:lumMod val="50000"/>
                  </a:schemeClr>
                </a:solidFill>
              </a:rPr>
              <a:t>ketrec nem kérdés, csőrkurtítás igen valamint a vágómadarak elektronikus kábítása helyett a gázos kábítás, </a:t>
            </a:r>
            <a:r>
              <a:rPr lang="hu-HU" b="1" dirty="0" smtClean="0">
                <a:solidFill>
                  <a:schemeClr val="accent1">
                    <a:lumMod val="50000"/>
                  </a:schemeClr>
                </a:solidFill>
              </a:rPr>
              <a:t>Dél-Korea</a:t>
            </a:r>
            <a:r>
              <a:rPr lang="hu-HU" dirty="0" smtClean="0">
                <a:solidFill>
                  <a:schemeClr val="accent1">
                    <a:lumMod val="50000"/>
                  </a:schemeClr>
                </a:solidFill>
              </a:rPr>
              <a:t>: Ketreces tartás szigorítása lesz, de a mostani működő ketreceket hagyják kifutni. Egyébkérdések: Elektromos kábítás, csőrkurtítás </a:t>
            </a:r>
            <a:r>
              <a:rPr lang="hu-HU" b="1" dirty="0" smtClean="0">
                <a:solidFill>
                  <a:schemeClr val="accent1">
                    <a:lumMod val="50000"/>
                  </a:schemeClr>
                </a:solidFill>
              </a:rPr>
              <a:t>Japán:  </a:t>
            </a:r>
            <a:r>
              <a:rPr lang="hu-HU" dirty="0" smtClean="0">
                <a:solidFill>
                  <a:schemeClr val="accent1">
                    <a:lumMod val="50000"/>
                  </a:schemeClr>
                </a:solidFill>
              </a:rPr>
              <a:t>kezdeti kérdés feszegetés: ha betiltják a hagyományos ketrecet, a feljavítottat fogják használni. </a:t>
            </a:r>
          </a:p>
          <a:p>
            <a:pPr>
              <a:buFont typeface="Arial" pitchFamily="34" charset="0"/>
              <a:buChar char="•"/>
            </a:pPr>
            <a:endParaRPr lang="hu-HU" sz="8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hu-HU" dirty="0" smtClean="0">
                <a:solidFill>
                  <a:schemeClr val="accent1">
                    <a:lumMod val="50000"/>
                  </a:schemeClr>
                </a:solidFill>
              </a:rPr>
              <a:t>Néhány „3. ország” azonban meg akar felelni az uniós állatjóléti előírásoknak, hogy  exportálni tudjanak az EU-ba: Marokkó, Tunézia, Algéria, Törökország (2015-16), valamint Belorusszia, Ukrajna </a:t>
            </a:r>
          </a:p>
        </p:txBody>
      </p:sp>
      <p:sp>
        <p:nvSpPr>
          <p:cNvPr id="9" name="Téglalap 8"/>
          <p:cNvSpPr/>
          <p:nvPr/>
        </p:nvSpPr>
        <p:spPr>
          <a:xfrm>
            <a:off x="1331640" y="476672"/>
            <a:ext cx="370723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2800" b="1" dirty="0" smtClean="0">
                <a:solidFill>
                  <a:schemeClr val="accent1">
                    <a:lumMod val="50000"/>
                  </a:schemeClr>
                </a:solidFill>
              </a:rPr>
              <a:t>Állatjóléti kitekintés  II. </a:t>
            </a:r>
            <a:endParaRPr lang="hu-HU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5306144" cy="685800"/>
          </a:xfrm>
        </p:spPr>
        <p:txBody>
          <a:bodyPr/>
          <a:lstStyle/>
          <a:p>
            <a:pPr algn="ctr"/>
            <a:r>
              <a:rPr lang="hu-HU" dirty="0" smtClean="0"/>
              <a:t>Siófok, 2012. október 12. </a:t>
            </a:r>
            <a:endParaRPr lang="hu-HU" dirty="0"/>
          </a:p>
        </p:txBody>
      </p:sp>
      <p:pic>
        <p:nvPicPr>
          <p:cNvPr id="4" name="Picture 3" descr="E:\d\Dokumentumok\Btt titkár\BTT hivatalos papírok\BTT új logók\logók_0004_színes új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76565" y="5661248"/>
            <a:ext cx="1467435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Kép 5" descr="https://www.internationalegg.com/_media/uploaded/downloads/WED_English.jpg"/>
          <p:cNvPicPr/>
          <p:nvPr/>
        </p:nvPicPr>
        <p:blipFill>
          <a:blip r:embed="rId3" cstate="print"/>
          <a:srcRect l="17729" t="2597" r="18351" b="2597"/>
          <a:stretch>
            <a:fillRect/>
          </a:stretch>
        </p:blipFill>
        <p:spPr bwMode="auto">
          <a:xfrm>
            <a:off x="0" y="5805264"/>
            <a:ext cx="2267744" cy="10527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Téglalap 6"/>
          <p:cNvSpPr/>
          <p:nvPr/>
        </p:nvSpPr>
        <p:spPr>
          <a:xfrm>
            <a:off x="214282" y="1643050"/>
            <a:ext cx="864399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hu-HU" sz="2000" dirty="0" smtClean="0">
                <a:solidFill>
                  <a:schemeClr val="accent1">
                    <a:lumMod val="50000"/>
                  </a:schemeClr>
                </a:solidFill>
              </a:rPr>
              <a:t>Csőrkurtítás kérdése - tenyésztő cégeknek kell megtalálni a megoldást a tollcsipkedés és a kannibalizmus kérdésének megoldásra (S, F: nem megengedett, DE: 4-5 éven belül teljes tiltás, UK: 2016-tól, </a:t>
            </a:r>
            <a:r>
              <a:rPr lang="hu-HU" sz="2000" dirty="0" err="1" smtClean="0">
                <a:solidFill>
                  <a:schemeClr val="accent1">
                    <a:lumMod val="50000"/>
                  </a:schemeClr>
                </a:solidFill>
              </a:rPr>
              <a:t>Nl</a:t>
            </a:r>
            <a:r>
              <a:rPr lang="hu-HU" sz="2000" dirty="0" smtClean="0">
                <a:solidFill>
                  <a:schemeClr val="accent1">
                    <a:lumMod val="50000"/>
                  </a:schemeClr>
                </a:solidFill>
              </a:rPr>
              <a:t>: az infravörös engedélyezett, 10 éves projekt; </a:t>
            </a:r>
            <a:r>
              <a:rPr lang="hu-HU" sz="2000" dirty="0" err="1" smtClean="0">
                <a:solidFill>
                  <a:schemeClr val="accent1">
                    <a:lumMod val="50000"/>
                  </a:schemeClr>
                </a:solidFill>
              </a:rPr>
              <a:t>It</a:t>
            </a:r>
            <a:r>
              <a:rPr lang="hu-HU" sz="2000" dirty="0" smtClean="0">
                <a:solidFill>
                  <a:schemeClr val="accent1">
                    <a:lumMod val="50000"/>
                  </a:schemeClr>
                </a:solidFill>
              </a:rPr>
              <a:t>, Dk, </a:t>
            </a:r>
            <a:r>
              <a:rPr lang="hu-HU" sz="2000" dirty="0" err="1" smtClean="0">
                <a:solidFill>
                  <a:schemeClr val="accent1">
                    <a:lumMod val="50000"/>
                  </a:schemeClr>
                </a:solidFill>
              </a:rPr>
              <a:t>Fr</a:t>
            </a:r>
            <a:r>
              <a:rPr lang="hu-HU" sz="2000" dirty="0" smtClean="0">
                <a:solidFill>
                  <a:schemeClr val="accent1">
                    <a:lumMod val="50000"/>
                  </a:schemeClr>
                </a:solidFill>
              </a:rPr>
              <a:t>., </a:t>
            </a:r>
            <a:r>
              <a:rPr lang="hu-HU" sz="2000" dirty="0" err="1" smtClean="0">
                <a:solidFill>
                  <a:schemeClr val="accent1">
                    <a:lumMod val="50000"/>
                  </a:schemeClr>
                </a:solidFill>
              </a:rPr>
              <a:t>Esp</a:t>
            </a:r>
            <a:r>
              <a:rPr lang="hu-HU" sz="2000" smtClean="0">
                <a:solidFill>
                  <a:schemeClr val="accent1">
                    <a:lumMod val="50000"/>
                  </a:schemeClr>
                </a:solidFill>
              </a:rPr>
              <a:t>.: </a:t>
            </a:r>
            <a:r>
              <a:rPr lang="hu-HU" sz="2000" dirty="0" smtClean="0">
                <a:solidFill>
                  <a:schemeClr val="accent1">
                    <a:lumMod val="50000"/>
                  </a:schemeClr>
                </a:solidFill>
              </a:rPr>
              <a:t>megengedett, Au: nem alkalmazzák(?))</a:t>
            </a:r>
          </a:p>
          <a:p>
            <a:pPr>
              <a:buFont typeface="Arial" pitchFamily="34" charset="0"/>
              <a:buChar char="•"/>
            </a:pPr>
            <a:endParaRPr lang="hu-HU" sz="8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hu-HU" sz="2000" dirty="0" smtClean="0">
                <a:solidFill>
                  <a:schemeClr val="accent1">
                    <a:lumMod val="50000"/>
                  </a:schemeClr>
                </a:solidFill>
              </a:rPr>
              <a:t>A kikelt kakasok kérdése – új metodika szükséges, hogy  már a keltetés folyamán megtörténjen a kiválogatás (Csak DE: 41, EU 440 millió kakas, UK: állatkerti igény)</a:t>
            </a:r>
          </a:p>
          <a:p>
            <a:pPr>
              <a:buFont typeface="Arial" pitchFamily="34" charset="0"/>
              <a:buChar char="•"/>
            </a:pPr>
            <a:endParaRPr lang="hu-HU" sz="8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hu-HU" sz="2000" dirty="0" smtClean="0">
                <a:solidFill>
                  <a:schemeClr val="accent1">
                    <a:lumMod val="50000"/>
                  </a:schemeClr>
                </a:solidFill>
              </a:rPr>
              <a:t>Bizottság nem tervez további szigorítást</a:t>
            </a:r>
          </a:p>
          <a:p>
            <a:pPr>
              <a:buFont typeface="Arial" pitchFamily="34" charset="0"/>
              <a:buChar char="•"/>
            </a:pPr>
            <a:endParaRPr lang="hu-HU" sz="8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hu-HU" sz="2000" dirty="0" smtClean="0">
                <a:solidFill>
                  <a:schemeClr val="accent1">
                    <a:lumMod val="50000"/>
                  </a:schemeClr>
                </a:solidFill>
              </a:rPr>
              <a:t> egyre többen ellenzik az un. iparszerű tartást (DE) (csőrkurtítás és a napos kakas)</a:t>
            </a:r>
          </a:p>
          <a:p>
            <a:pPr>
              <a:buFont typeface="Arial" pitchFamily="34" charset="0"/>
              <a:buChar char="•"/>
            </a:pPr>
            <a:endParaRPr lang="hu-HU" sz="8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hu-HU" sz="2000" dirty="0" smtClean="0">
                <a:solidFill>
                  <a:schemeClr val="accent1">
                    <a:lumMod val="50000"/>
                  </a:schemeClr>
                </a:solidFill>
              </a:rPr>
              <a:t>Szétváltak a technológia arányok a tagállamokban (</a:t>
            </a:r>
            <a:r>
              <a:rPr lang="hu-HU" sz="2000" dirty="0" err="1" smtClean="0">
                <a:solidFill>
                  <a:schemeClr val="accent1">
                    <a:lumMod val="50000"/>
                  </a:schemeClr>
                </a:solidFill>
              </a:rPr>
              <a:t>Eu</a:t>
            </a:r>
            <a:r>
              <a:rPr lang="hu-HU" sz="2000" dirty="0" smtClean="0">
                <a:solidFill>
                  <a:schemeClr val="accent1">
                    <a:lumMod val="50000"/>
                  </a:schemeClr>
                </a:solidFill>
              </a:rPr>
              <a:t> átlag: 55% ketreces, 28% alternatív, 17% szabadtartás és </a:t>
            </a:r>
            <a:r>
              <a:rPr lang="hu-HU" sz="2000" dirty="0" err="1" smtClean="0">
                <a:solidFill>
                  <a:schemeClr val="accent1">
                    <a:lumMod val="50000"/>
                  </a:schemeClr>
                </a:solidFill>
              </a:rPr>
              <a:t>bio</a:t>
            </a:r>
            <a:r>
              <a:rPr lang="hu-HU" sz="2000" dirty="0" smtClean="0">
                <a:solidFill>
                  <a:schemeClr val="accent1">
                    <a:lumMod val="50000"/>
                  </a:schemeClr>
                </a:solidFill>
              </a:rPr>
              <a:t>)</a:t>
            </a:r>
            <a:endParaRPr lang="hu-HU" sz="20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endParaRPr lang="hu-HU" sz="8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hu-HU" sz="2000" dirty="0" smtClean="0">
                <a:solidFill>
                  <a:schemeClr val="accent1">
                    <a:lumMod val="50000"/>
                  </a:schemeClr>
                </a:solidFill>
              </a:rPr>
              <a:t>Szalmonella – Dánia nincs vakcinázás</a:t>
            </a:r>
          </a:p>
        </p:txBody>
      </p:sp>
      <p:sp>
        <p:nvSpPr>
          <p:cNvPr id="8" name="Téglalap 7"/>
          <p:cNvSpPr/>
          <p:nvPr/>
        </p:nvSpPr>
        <p:spPr>
          <a:xfrm>
            <a:off x="611560" y="692696"/>
            <a:ext cx="638027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2800" b="1" dirty="0" smtClean="0">
                <a:solidFill>
                  <a:schemeClr val="accent1">
                    <a:lumMod val="50000"/>
                  </a:schemeClr>
                </a:solidFill>
              </a:rPr>
              <a:t>Lehetőségek (lehetetlenségek) - kihívások</a:t>
            </a:r>
            <a:endParaRPr lang="hu-HU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5378152" cy="685800"/>
          </a:xfrm>
        </p:spPr>
        <p:txBody>
          <a:bodyPr/>
          <a:lstStyle/>
          <a:p>
            <a:pPr algn="ctr"/>
            <a:r>
              <a:rPr lang="hu-HU" dirty="0" smtClean="0"/>
              <a:t>Siófok, 2012. október 12. </a:t>
            </a:r>
            <a:endParaRPr lang="hu-HU" dirty="0"/>
          </a:p>
        </p:txBody>
      </p:sp>
      <p:pic>
        <p:nvPicPr>
          <p:cNvPr id="4" name="Picture 3" descr="E:\d\Dokumentumok\Btt titkár\BTT hivatalos papírok\BTT új logók\logók_0004_színes új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76565" y="5661248"/>
            <a:ext cx="1467435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Kép 5" descr="https://www.internationalegg.com/_media/uploaded/downloads/WED_English.jpg"/>
          <p:cNvPicPr/>
          <p:nvPr/>
        </p:nvPicPr>
        <p:blipFill>
          <a:blip r:embed="rId3" cstate="print"/>
          <a:srcRect l="17729" t="2597" r="18351" b="2597"/>
          <a:stretch>
            <a:fillRect/>
          </a:stretch>
        </p:blipFill>
        <p:spPr bwMode="auto">
          <a:xfrm>
            <a:off x="0" y="5805264"/>
            <a:ext cx="2267744" cy="10527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Szövegdoboz 4"/>
          <p:cNvSpPr txBox="1"/>
          <p:nvPr/>
        </p:nvSpPr>
        <p:spPr>
          <a:xfrm>
            <a:off x="928662" y="571480"/>
            <a:ext cx="68580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Az </a:t>
            </a:r>
            <a:r>
              <a:rPr lang="hu-HU" sz="2800" b="1" dirty="0" err="1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Eu</a:t>
            </a:r>
            <a:r>
              <a:rPr lang="hu-HU" sz="28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Tojás ágazatának versenyképessége</a:t>
            </a:r>
            <a:endParaRPr lang="hu-HU" sz="2800" b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Szövegdoboz 6"/>
          <p:cNvSpPr txBox="1"/>
          <p:nvPr/>
        </p:nvSpPr>
        <p:spPr>
          <a:xfrm>
            <a:off x="214282" y="1571612"/>
            <a:ext cx="8715436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>
                <a:solidFill>
                  <a:schemeClr val="accent3">
                    <a:lumMod val="50000"/>
                  </a:schemeClr>
                </a:solidFill>
              </a:rPr>
              <a:t>2010: </a:t>
            </a:r>
            <a:r>
              <a:rPr lang="hu-HU" dirty="0" err="1" smtClean="0">
                <a:solidFill>
                  <a:schemeClr val="accent3">
                    <a:lumMod val="50000"/>
                  </a:schemeClr>
                </a:solidFill>
              </a:rPr>
              <a:t>Pl</a:t>
            </a:r>
            <a:r>
              <a:rPr lang="hu-HU" dirty="0" smtClean="0">
                <a:solidFill>
                  <a:schemeClr val="accent3">
                    <a:lumMod val="50000"/>
                  </a:schemeClr>
                </a:solidFill>
              </a:rPr>
              <a:t>, DK, UK, </a:t>
            </a:r>
            <a:r>
              <a:rPr lang="hu-HU" dirty="0" err="1" smtClean="0">
                <a:solidFill>
                  <a:schemeClr val="accent3">
                    <a:lumMod val="50000"/>
                  </a:schemeClr>
                </a:solidFill>
              </a:rPr>
              <a:t>It</a:t>
            </a:r>
            <a:r>
              <a:rPr lang="hu-HU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hu-HU" dirty="0" err="1" smtClean="0">
                <a:solidFill>
                  <a:schemeClr val="accent3">
                    <a:lumMod val="50000"/>
                  </a:schemeClr>
                </a:solidFill>
              </a:rPr>
              <a:t>Esp</a:t>
            </a:r>
            <a:r>
              <a:rPr lang="hu-HU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hu-HU" dirty="0" err="1" smtClean="0">
                <a:solidFill>
                  <a:schemeClr val="accent3">
                    <a:lumMod val="50000"/>
                  </a:schemeClr>
                </a:solidFill>
              </a:rPr>
              <a:t>Nl</a:t>
            </a:r>
            <a:r>
              <a:rPr lang="hu-HU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hu-HU" dirty="0" smtClean="0">
                <a:solidFill>
                  <a:schemeClr val="accent3">
                    <a:lumMod val="50000"/>
                  </a:schemeClr>
                </a:solidFill>
              </a:rPr>
              <a:t>FR.: hagyományos ketrecben termelt tojás az EU-ban: 84 cent/kg          	(78-89)(8,8% direktívák) </a:t>
            </a:r>
          </a:p>
          <a:p>
            <a:r>
              <a:rPr lang="hu-HU" dirty="0" smtClean="0">
                <a:solidFill>
                  <a:schemeClr val="accent3">
                    <a:lumMod val="50000"/>
                  </a:schemeClr>
                </a:solidFill>
              </a:rPr>
              <a:t>          EU-n kívül: Ukrajna: 79%, USA: 75%, India: 81% (tojáspor hasonló)</a:t>
            </a:r>
          </a:p>
          <a:p>
            <a:endParaRPr lang="hu-HU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hu-HU" b="1" dirty="0" smtClean="0">
                <a:solidFill>
                  <a:schemeClr val="accent3">
                    <a:lumMod val="50000"/>
                  </a:schemeClr>
                </a:solidFill>
              </a:rPr>
              <a:t>          csak a vámtételek teszik versenyképessé az uniós terméket</a:t>
            </a:r>
          </a:p>
          <a:p>
            <a:endParaRPr lang="hu-HU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hu-HU" dirty="0" smtClean="0">
                <a:solidFill>
                  <a:schemeClr val="accent3">
                    <a:lumMod val="50000"/>
                  </a:schemeClr>
                </a:solidFill>
              </a:rPr>
              <a:t>2012: állatjóléti előírások +7%-ot jelentenek a költségekben (korábban: 4.5%)</a:t>
            </a:r>
          </a:p>
          <a:p>
            <a:r>
              <a:rPr lang="hu-HU" dirty="0" smtClean="0">
                <a:solidFill>
                  <a:schemeClr val="accent3">
                    <a:lumMod val="50000"/>
                  </a:schemeClr>
                </a:solidFill>
              </a:rPr>
              <a:t>          az EU adminisztratív költségei összesen 15%-ot tesznek ki a termelői költségekből 	(</a:t>
            </a:r>
            <a:r>
              <a:rPr lang="hu-HU" dirty="0" err="1" smtClean="0">
                <a:solidFill>
                  <a:schemeClr val="accent3">
                    <a:lumMod val="50000"/>
                  </a:schemeClr>
                </a:solidFill>
              </a:rPr>
              <a:t>Körny</a:t>
            </a:r>
            <a:r>
              <a:rPr lang="hu-HU" dirty="0" smtClean="0">
                <a:solidFill>
                  <a:schemeClr val="accent3">
                    <a:lumMod val="50000"/>
                  </a:schemeClr>
                </a:solidFill>
              </a:rPr>
              <a:t>. védelem: </a:t>
            </a:r>
            <a:r>
              <a:rPr lang="hu-HU" dirty="0" err="1" smtClean="0">
                <a:solidFill>
                  <a:schemeClr val="accent3">
                    <a:lumMod val="50000"/>
                  </a:schemeClr>
                </a:solidFill>
              </a:rPr>
              <a:t>trágyaelh</a:t>
            </a:r>
            <a:r>
              <a:rPr lang="hu-HU" dirty="0" smtClean="0">
                <a:solidFill>
                  <a:schemeClr val="accent3">
                    <a:lumMod val="50000"/>
                  </a:schemeClr>
                </a:solidFill>
              </a:rPr>
              <a:t>., ammóniakibocsájtás </a:t>
            </a:r>
            <a:r>
              <a:rPr lang="hu-HU" dirty="0" err="1" smtClean="0">
                <a:solidFill>
                  <a:schemeClr val="accent3">
                    <a:lumMod val="50000"/>
                  </a:schemeClr>
                </a:solidFill>
              </a:rPr>
              <a:t>csökk</a:t>
            </a:r>
            <a:r>
              <a:rPr lang="hu-HU" dirty="0" smtClean="0">
                <a:solidFill>
                  <a:schemeClr val="accent3">
                    <a:lumMod val="50000"/>
                  </a:schemeClr>
                </a:solidFill>
              </a:rPr>
              <a:t>.; </a:t>
            </a:r>
            <a:r>
              <a:rPr lang="hu-HU" dirty="0" err="1" smtClean="0">
                <a:solidFill>
                  <a:schemeClr val="accent3">
                    <a:lumMod val="50000"/>
                  </a:schemeClr>
                </a:solidFill>
              </a:rPr>
              <a:t>Élelm</a:t>
            </a:r>
            <a:r>
              <a:rPr lang="hu-HU" dirty="0" smtClean="0">
                <a:solidFill>
                  <a:schemeClr val="accent3">
                    <a:lumMod val="50000"/>
                  </a:schemeClr>
                </a:solidFill>
              </a:rPr>
              <a:t>. biztonság: 	szalmonella, állati </a:t>
            </a:r>
            <a:r>
              <a:rPr lang="hu-HU" dirty="0" err="1" smtClean="0">
                <a:solidFill>
                  <a:schemeClr val="accent3">
                    <a:lumMod val="50000"/>
                  </a:schemeClr>
                </a:solidFill>
              </a:rPr>
              <a:t>feh</a:t>
            </a:r>
            <a:r>
              <a:rPr lang="hu-HU" dirty="0" smtClean="0">
                <a:solidFill>
                  <a:schemeClr val="accent3">
                    <a:lumMod val="50000"/>
                  </a:schemeClr>
                </a:solidFill>
              </a:rPr>
              <a:t>. </a:t>
            </a:r>
            <a:r>
              <a:rPr lang="hu-HU" dirty="0" err="1" smtClean="0">
                <a:solidFill>
                  <a:schemeClr val="accent3">
                    <a:lumMod val="50000"/>
                  </a:schemeClr>
                </a:solidFill>
              </a:rPr>
              <a:t>haszn</a:t>
            </a:r>
            <a:r>
              <a:rPr lang="hu-HU" dirty="0" smtClean="0">
                <a:solidFill>
                  <a:schemeClr val="accent3">
                    <a:lumMod val="50000"/>
                  </a:schemeClr>
                </a:solidFill>
              </a:rPr>
              <a:t>., GMO); Állatjólét: csőrkurtítás, férőhely, ketreccsere)</a:t>
            </a:r>
          </a:p>
          <a:p>
            <a:endParaRPr lang="hu-HU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hu-HU" b="1" dirty="0" smtClean="0">
                <a:solidFill>
                  <a:schemeClr val="accent3">
                    <a:lumMod val="50000"/>
                  </a:schemeClr>
                </a:solidFill>
              </a:rPr>
              <a:t>Amennyiben a vámtételek 50%-kal csökkennek, és vagy az Euro árfolyama esik 10%-kal, esélye nincs az uniós termelőnek</a:t>
            </a:r>
          </a:p>
          <a:p>
            <a:r>
              <a:rPr lang="hu-HU" b="1" dirty="0" smtClean="0">
                <a:solidFill>
                  <a:schemeClr val="accent3">
                    <a:lumMod val="50000"/>
                  </a:schemeClr>
                </a:solidFill>
              </a:rPr>
              <a:t>			Fair trade- free trade?</a:t>
            </a:r>
          </a:p>
          <a:p>
            <a:r>
              <a:rPr lang="hu-HU" dirty="0" smtClean="0">
                <a:solidFill>
                  <a:schemeClr val="accent3">
                    <a:lumMod val="50000"/>
                  </a:schemeClr>
                </a:solidFill>
              </a:rPr>
              <a:t>Forrás: van </a:t>
            </a:r>
            <a:r>
              <a:rPr lang="hu-HU" dirty="0" err="1" smtClean="0">
                <a:solidFill>
                  <a:schemeClr val="accent3">
                    <a:lumMod val="50000"/>
                  </a:schemeClr>
                </a:solidFill>
              </a:rPr>
              <a:t>Horne</a:t>
            </a:r>
            <a:r>
              <a:rPr lang="hu-HU" dirty="0" smtClean="0">
                <a:solidFill>
                  <a:schemeClr val="accent3">
                    <a:lumMod val="50000"/>
                  </a:schemeClr>
                </a:solidFill>
              </a:rPr>
              <a:t>, 2012.	</a:t>
            </a:r>
          </a:p>
          <a:p>
            <a:r>
              <a:rPr lang="hu-HU" dirty="0" smtClean="0">
                <a:solidFill>
                  <a:schemeClr val="accent3">
                    <a:lumMod val="50000"/>
                  </a:schemeClr>
                </a:solidFill>
              </a:rPr>
              <a:t>          </a:t>
            </a:r>
          </a:p>
          <a:p>
            <a:r>
              <a:rPr lang="hu-HU" dirty="0" smtClean="0">
                <a:solidFill>
                  <a:schemeClr val="accent3">
                    <a:lumMod val="50000"/>
                  </a:schemeClr>
                </a:solidFill>
              </a:rPr>
              <a:t>          </a:t>
            </a:r>
            <a:endParaRPr lang="hu-HU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5306144" cy="685800"/>
          </a:xfrm>
        </p:spPr>
        <p:txBody>
          <a:bodyPr/>
          <a:lstStyle/>
          <a:p>
            <a:pPr algn="ctr"/>
            <a:r>
              <a:rPr lang="hu-HU" dirty="0" smtClean="0"/>
              <a:t>Siófok, 2012. október 12. </a:t>
            </a:r>
            <a:endParaRPr lang="hu-HU" dirty="0"/>
          </a:p>
        </p:txBody>
      </p:sp>
      <p:pic>
        <p:nvPicPr>
          <p:cNvPr id="4" name="Picture 3" descr="E:\d\Dokumentumok\Btt titkár\BTT hivatalos papírok\BTT új logók\logók_0004_színes új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76565" y="5661248"/>
            <a:ext cx="1467435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Kép 5" descr="https://www.internationalegg.com/_media/uploaded/downloads/WED_English.jpg"/>
          <p:cNvPicPr/>
          <p:nvPr/>
        </p:nvPicPr>
        <p:blipFill>
          <a:blip r:embed="rId3" cstate="print"/>
          <a:srcRect l="17729" t="2597" r="18351" b="2597"/>
          <a:stretch>
            <a:fillRect/>
          </a:stretch>
        </p:blipFill>
        <p:spPr bwMode="auto">
          <a:xfrm>
            <a:off x="0" y="5805264"/>
            <a:ext cx="2267744" cy="10527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404664"/>
            <a:ext cx="8278812" cy="5256212"/>
          </a:xfrm>
          <a:prstGeom prst="rect">
            <a:avLst/>
          </a:prstGeom>
          <a:noFill/>
          <a:ln>
            <a:miter lim="800000"/>
            <a:headEnd/>
            <a:tailEnd/>
          </a:ln>
        </p:spPr>
      </p:pic>
      <p:sp>
        <p:nvSpPr>
          <p:cNvPr id="8" name="Szövegdoboz 7"/>
          <p:cNvSpPr txBox="1"/>
          <p:nvPr/>
        </p:nvSpPr>
        <p:spPr>
          <a:xfrm>
            <a:off x="2643174" y="5500702"/>
            <a:ext cx="3286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Forrás: DG. </a:t>
            </a:r>
            <a:r>
              <a:rPr lang="hu-HU" dirty="0" err="1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Agri</a:t>
            </a:r>
            <a:r>
              <a:rPr lang="hu-HU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2012. okt.</a:t>
            </a:r>
            <a:endParaRPr lang="hu-HU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5234136" cy="685800"/>
          </a:xfrm>
        </p:spPr>
        <p:txBody>
          <a:bodyPr/>
          <a:lstStyle/>
          <a:p>
            <a:pPr algn="ctr"/>
            <a:r>
              <a:rPr lang="hu-HU" dirty="0" smtClean="0"/>
              <a:t>Siófok, 2012. október 12. </a:t>
            </a:r>
            <a:endParaRPr lang="hu-HU" dirty="0"/>
          </a:p>
        </p:txBody>
      </p:sp>
      <p:pic>
        <p:nvPicPr>
          <p:cNvPr id="4" name="Picture 3" descr="E:\d\Dokumentumok\Btt titkár\BTT hivatalos papírok\BTT új logók\logók_0004_színes új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76565" y="5661248"/>
            <a:ext cx="1467435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Kép 5" descr="https://www.internationalegg.com/_media/uploaded/downloads/WED_English.jpg"/>
          <p:cNvPicPr/>
          <p:nvPr/>
        </p:nvPicPr>
        <p:blipFill>
          <a:blip r:embed="rId3" cstate="print"/>
          <a:srcRect l="17729" t="2597" r="18351" b="2597"/>
          <a:stretch>
            <a:fillRect/>
          </a:stretch>
        </p:blipFill>
        <p:spPr bwMode="auto">
          <a:xfrm>
            <a:off x="0" y="5805264"/>
            <a:ext cx="2267744" cy="10527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04664"/>
            <a:ext cx="8701087" cy="5111750"/>
          </a:xfrm>
          <a:prstGeom prst="rect">
            <a:avLst/>
          </a:prstGeom>
          <a:noFill/>
          <a:ln>
            <a:miter lim="800000"/>
            <a:headEnd/>
            <a:tailEnd/>
          </a:ln>
        </p:spPr>
      </p:pic>
      <p:sp>
        <p:nvSpPr>
          <p:cNvPr id="8" name="Téglalap 7"/>
          <p:cNvSpPr/>
          <p:nvPr/>
        </p:nvSpPr>
        <p:spPr>
          <a:xfrm>
            <a:off x="2571736" y="5572140"/>
            <a:ext cx="27431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Forrás: DG. </a:t>
            </a:r>
            <a:r>
              <a:rPr lang="hu-HU" dirty="0" err="1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Agri</a:t>
            </a:r>
            <a:r>
              <a:rPr lang="hu-HU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2012. okt.</a:t>
            </a:r>
            <a:endParaRPr lang="hu-HU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5378152" cy="685800"/>
          </a:xfrm>
        </p:spPr>
        <p:txBody>
          <a:bodyPr/>
          <a:lstStyle/>
          <a:p>
            <a:pPr algn="ctr"/>
            <a:r>
              <a:rPr lang="hu-HU" dirty="0" smtClean="0"/>
              <a:t>Siófok, 2012. október 12. </a:t>
            </a:r>
            <a:endParaRPr lang="hu-HU" dirty="0"/>
          </a:p>
        </p:txBody>
      </p:sp>
      <p:pic>
        <p:nvPicPr>
          <p:cNvPr id="4" name="Picture 3" descr="E:\d\Dokumentumok\Btt titkár\BTT hivatalos papírok\BTT új logók\logók_0004_színes új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76565" y="5661248"/>
            <a:ext cx="1467435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Kép 5" descr="https://www.internationalegg.com/_media/uploaded/downloads/WED_English.jpg"/>
          <p:cNvPicPr/>
          <p:nvPr/>
        </p:nvPicPr>
        <p:blipFill>
          <a:blip r:embed="rId3" cstate="print"/>
          <a:srcRect l="17729" t="2597" r="18351" b="2597"/>
          <a:stretch>
            <a:fillRect/>
          </a:stretch>
        </p:blipFill>
        <p:spPr bwMode="auto">
          <a:xfrm>
            <a:off x="0" y="5805264"/>
            <a:ext cx="2267744" cy="10527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404664"/>
            <a:ext cx="7776864" cy="5184775"/>
          </a:xfrm>
          <a:prstGeom prst="rect">
            <a:avLst/>
          </a:prstGeom>
          <a:noFill/>
          <a:ln>
            <a:miter lim="800000"/>
            <a:headEnd/>
            <a:tailEnd/>
          </a:ln>
        </p:spPr>
      </p:pic>
      <p:sp>
        <p:nvSpPr>
          <p:cNvPr id="8" name="Téglalap 7"/>
          <p:cNvSpPr/>
          <p:nvPr/>
        </p:nvSpPr>
        <p:spPr>
          <a:xfrm>
            <a:off x="2428860" y="5572140"/>
            <a:ext cx="27431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Forrás: DG. </a:t>
            </a:r>
            <a:r>
              <a:rPr lang="hu-HU" dirty="0" err="1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Agri</a:t>
            </a:r>
            <a:r>
              <a:rPr lang="hu-HU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2012. okt.</a:t>
            </a:r>
            <a:endParaRPr lang="hu-HU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5234136" cy="685800"/>
          </a:xfrm>
        </p:spPr>
        <p:txBody>
          <a:bodyPr/>
          <a:lstStyle/>
          <a:p>
            <a:pPr algn="ctr"/>
            <a:r>
              <a:rPr lang="hu-HU" dirty="0" smtClean="0"/>
              <a:t>Siófok, 2012. október 12. </a:t>
            </a:r>
            <a:endParaRPr lang="hu-HU" dirty="0"/>
          </a:p>
        </p:txBody>
      </p:sp>
      <p:pic>
        <p:nvPicPr>
          <p:cNvPr id="4" name="Picture 3" descr="E:\d\Dokumentumok\Btt titkár\BTT hivatalos papírok\BTT új logók\logók_0004_színes új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76565" y="5661248"/>
            <a:ext cx="1467435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Kép 5" descr="https://www.internationalegg.com/_media/uploaded/downloads/WED_English.jpg"/>
          <p:cNvPicPr/>
          <p:nvPr/>
        </p:nvPicPr>
        <p:blipFill>
          <a:blip r:embed="rId3" cstate="print"/>
          <a:srcRect l="17729" t="2597" r="18351" b="2597"/>
          <a:stretch>
            <a:fillRect/>
          </a:stretch>
        </p:blipFill>
        <p:spPr bwMode="auto">
          <a:xfrm>
            <a:off x="0" y="5805264"/>
            <a:ext cx="2267744" cy="10527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404664"/>
            <a:ext cx="8307388" cy="5112568"/>
          </a:xfrm>
          <a:prstGeom prst="rect">
            <a:avLst/>
          </a:prstGeom>
          <a:noFill/>
          <a:ln>
            <a:miter lim="800000"/>
            <a:headEnd/>
            <a:tailEnd/>
          </a:ln>
        </p:spPr>
      </p:pic>
      <p:sp>
        <p:nvSpPr>
          <p:cNvPr id="8" name="Téglalap 7"/>
          <p:cNvSpPr/>
          <p:nvPr/>
        </p:nvSpPr>
        <p:spPr>
          <a:xfrm>
            <a:off x="2428860" y="5643578"/>
            <a:ext cx="27431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Forrás: DG. </a:t>
            </a:r>
            <a:r>
              <a:rPr lang="hu-HU" dirty="0" err="1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Agri</a:t>
            </a:r>
            <a:r>
              <a:rPr lang="hu-HU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2012. okt.</a:t>
            </a:r>
            <a:endParaRPr lang="hu-HU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5234136" cy="685800"/>
          </a:xfrm>
        </p:spPr>
        <p:txBody>
          <a:bodyPr/>
          <a:lstStyle/>
          <a:p>
            <a:pPr algn="ctr"/>
            <a:r>
              <a:rPr lang="hu-HU" dirty="0" smtClean="0"/>
              <a:t>Siófok, 2012. október 12. </a:t>
            </a:r>
            <a:endParaRPr lang="hu-HU" dirty="0"/>
          </a:p>
        </p:txBody>
      </p:sp>
      <p:pic>
        <p:nvPicPr>
          <p:cNvPr id="4" name="Picture 3" descr="E:\d\Dokumentumok\Btt titkár\BTT hivatalos papírok\BTT új logók\logók_0004_színes új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76565" y="5661248"/>
            <a:ext cx="1467435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Kép 5" descr="https://www.internationalegg.com/_media/uploaded/downloads/WED_English.jpg"/>
          <p:cNvPicPr/>
          <p:nvPr/>
        </p:nvPicPr>
        <p:blipFill>
          <a:blip r:embed="rId3" cstate="print"/>
          <a:srcRect l="17729" t="2597" r="18351" b="2597"/>
          <a:stretch>
            <a:fillRect/>
          </a:stretch>
        </p:blipFill>
        <p:spPr bwMode="auto">
          <a:xfrm>
            <a:off x="0" y="5805264"/>
            <a:ext cx="2267744" cy="10527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404664"/>
            <a:ext cx="8569325" cy="5256213"/>
          </a:xfrm>
          <a:prstGeom prst="rect">
            <a:avLst/>
          </a:prstGeom>
          <a:noFill/>
          <a:ln>
            <a:miter lim="800000"/>
            <a:headEnd/>
            <a:tailEnd/>
          </a:ln>
        </p:spPr>
      </p:pic>
      <p:sp>
        <p:nvSpPr>
          <p:cNvPr id="8" name="Téglalap 7"/>
          <p:cNvSpPr/>
          <p:nvPr/>
        </p:nvSpPr>
        <p:spPr>
          <a:xfrm>
            <a:off x="2357422" y="5643578"/>
            <a:ext cx="27431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Forrás: DG. </a:t>
            </a:r>
            <a:r>
              <a:rPr lang="hu-HU" dirty="0" err="1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Agri</a:t>
            </a:r>
            <a:r>
              <a:rPr lang="hu-HU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2012. okt.</a:t>
            </a:r>
            <a:endParaRPr lang="hu-HU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5306144" cy="685800"/>
          </a:xfrm>
        </p:spPr>
        <p:txBody>
          <a:bodyPr/>
          <a:lstStyle/>
          <a:p>
            <a:pPr algn="ctr"/>
            <a:r>
              <a:rPr lang="hu-HU" dirty="0" smtClean="0"/>
              <a:t>Siófok, 2012. október 12. </a:t>
            </a:r>
            <a:endParaRPr lang="hu-HU" dirty="0"/>
          </a:p>
        </p:txBody>
      </p:sp>
      <p:pic>
        <p:nvPicPr>
          <p:cNvPr id="4" name="Picture 3" descr="E:\d\Dokumentumok\Btt titkár\BTT hivatalos papírok\BTT új logók\logók_0004_színes új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76565" y="5661248"/>
            <a:ext cx="1467435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Kép 5" descr="https://www.internationalegg.com/_media/uploaded/downloads/WED_English.jpg"/>
          <p:cNvPicPr/>
          <p:nvPr/>
        </p:nvPicPr>
        <p:blipFill>
          <a:blip r:embed="rId3" cstate="print"/>
          <a:srcRect l="17729" t="2597" r="18351" b="2597"/>
          <a:stretch>
            <a:fillRect/>
          </a:stretch>
        </p:blipFill>
        <p:spPr bwMode="auto">
          <a:xfrm>
            <a:off x="0" y="5805264"/>
            <a:ext cx="2267744" cy="10527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404664"/>
            <a:ext cx="7823911" cy="5342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églalap 7"/>
          <p:cNvSpPr/>
          <p:nvPr/>
        </p:nvSpPr>
        <p:spPr>
          <a:xfrm>
            <a:off x="2357422" y="5500702"/>
            <a:ext cx="27431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Forrás: DG. </a:t>
            </a:r>
            <a:r>
              <a:rPr lang="hu-HU" dirty="0" err="1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Agri</a:t>
            </a:r>
            <a:r>
              <a:rPr lang="hu-HU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2012. okt.</a:t>
            </a:r>
            <a:endParaRPr lang="hu-HU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5306144" cy="685800"/>
          </a:xfrm>
        </p:spPr>
        <p:txBody>
          <a:bodyPr/>
          <a:lstStyle/>
          <a:p>
            <a:pPr algn="ctr"/>
            <a:r>
              <a:rPr lang="hu-HU" dirty="0" smtClean="0"/>
              <a:t>Siófok, 2012. október 12. </a:t>
            </a:r>
            <a:endParaRPr lang="hu-HU" dirty="0"/>
          </a:p>
        </p:txBody>
      </p:sp>
      <p:pic>
        <p:nvPicPr>
          <p:cNvPr id="4" name="Picture 3" descr="E:\d\Dokumentumok\Btt titkár\BTT hivatalos papírok\BTT új logók\logók_0004_színes új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76565" y="5661248"/>
            <a:ext cx="1467435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Kép 5" descr="https://www.internationalegg.com/_media/uploaded/downloads/WED_English.jpg"/>
          <p:cNvPicPr/>
          <p:nvPr/>
        </p:nvPicPr>
        <p:blipFill>
          <a:blip r:embed="rId3" cstate="print"/>
          <a:srcRect l="17729" t="2597" r="18351" b="2597"/>
          <a:stretch>
            <a:fillRect/>
          </a:stretch>
        </p:blipFill>
        <p:spPr bwMode="auto">
          <a:xfrm>
            <a:off x="0" y="5805264"/>
            <a:ext cx="2267744" cy="10527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260648"/>
            <a:ext cx="8801837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églalap 7"/>
          <p:cNvSpPr/>
          <p:nvPr/>
        </p:nvSpPr>
        <p:spPr>
          <a:xfrm>
            <a:off x="2428860" y="5572140"/>
            <a:ext cx="27431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Forrás: DG. </a:t>
            </a:r>
            <a:r>
              <a:rPr lang="hu-HU" dirty="0" err="1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Agri</a:t>
            </a:r>
            <a:r>
              <a:rPr lang="hu-HU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2012. okt.</a:t>
            </a:r>
            <a:endParaRPr lang="hu-HU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5306144" cy="685800"/>
          </a:xfrm>
        </p:spPr>
        <p:txBody>
          <a:bodyPr/>
          <a:lstStyle/>
          <a:p>
            <a:pPr algn="ctr"/>
            <a:r>
              <a:rPr lang="hu-HU" dirty="0" smtClean="0"/>
              <a:t>Siófok, 2012. október 12. </a:t>
            </a:r>
            <a:endParaRPr lang="hu-HU" dirty="0"/>
          </a:p>
        </p:txBody>
      </p:sp>
      <p:pic>
        <p:nvPicPr>
          <p:cNvPr id="4" name="Picture 3" descr="E:\d\Dokumentumok\Btt titkár\BTT hivatalos papírok\BTT új logók\logók_0004_színes új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76565" y="5661248"/>
            <a:ext cx="1467435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Kép 5" descr="https://www.internationalegg.com/_media/uploaded/downloads/WED_English.jpg"/>
          <p:cNvPicPr/>
          <p:nvPr/>
        </p:nvPicPr>
        <p:blipFill>
          <a:blip r:embed="rId3" cstate="print"/>
          <a:srcRect l="17729" t="2597" r="18351" b="2597"/>
          <a:stretch>
            <a:fillRect/>
          </a:stretch>
        </p:blipFill>
        <p:spPr bwMode="auto">
          <a:xfrm>
            <a:off x="0" y="5805264"/>
            <a:ext cx="2267744" cy="10527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aphicFrame>
        <p:nvGraphicFramePr>
          <p:cNvPr id="8" name="Chart 4"/>
          <p:cNvGraphicFramePr>
            <a:graphicFrameLocks/>
          </p:cNvGraphicFramePr>
          <p:nvPr/>
        </p:nvGraphicFramePr>
        <p:xfrm>
          <a:off x="142844" y="0"/>
          <a:ext cx="8793598" cy="57557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Téglalap 6"/>
          <p:cNvSpPr/>
          <p:nvPr/>
        </p:nvSpPr>
        <p:spPr>
          <a:xfrm>
            <a:off x="4929190" y="5643578"/>
            <a:ext cx="27431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Forrás: DG. </a:t>
            </a:r>
            <a:r>
              <a:rPr lang="hu-HU" dirty="0" err="1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Agri</a:t>
            </a:r>
            <a:r>
              <a:rPr lang="hu-HU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2012. okt.</a:t>
            </a:r>
            <a:endParaRPr lang="hu-HU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5306144" cy="685800"/>
          </a:xfrm>
        </p:spPr>
        <p:txBody>
          <a:bodyPr/>
          <a:lstStyle/>
          <a:p>
            <a:pPr algn="ctr"/>
            <a:r>
              <a:rPr lang="hu-HU" dirty="0" smtClean="0"/>
              <a:t>Siófok, 2012. október 12. </a:t>
            </a:r>
            <a:endParaRPr lang="hu-HU" dirty="0"/>
          </a:p>
        </p:txBody>
      </p:sp>
      <p:pic>
        <p:nvPicPr>
          <p:cNvPr id="4" name="Picture 3" descr="E:\d\Dokumentumok\Btt titkár\BTT hivatalos papírok\BTT új logók\logók_0004_színes új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76565" y="5661248"/>
            <a:ext cx="1467435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Kép 5" descr="https://www.internationalegg.com/_media/uploaded/downloads/WED_English.jpg"/>
          <p:cNvPicPr/>
          <p:nvPr/>
        </p:nvPicPr>
        <p:blipFill>
          <a:blip r:embed="rId3" cstate="print"/>
          <a:srcRect l="17729" t="2597" r="18351" b="2597"/>
          <a:stretch>
            <a:fillRect/>
          </a:stretch>
        </p:blipFill>
        <p:spPr bwMode="auto">
          <a:xfrm>
            <a:off x="0" y="5805264"/>
            <a:ext cx="2267744" cy="10527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9263" y="1597446"/>
            <a:ext cx="8874203" cy="3744019"/>
          </a:xfrm>
          <a:prstGeom prst="rect">
            <a:avLst/>
          </a:prstGeom>
          <a:noFill/>
          <a:ln>
            <a:miter lim="800000"/>
            <a:headEnd/>
            <a:tailEnd/>
          </a:ln>
        </p:spPr>
      </p:pic>
      <p:sp>
        <p:nvSpPr>
          <p:cNvPr id="8" name="Téglalap 7"/>
          <p:cNvSpPr/>
          <p:nvPr/>
        </p:nvSpPr>
        <p:spPr>
          <a:xfrm>
            <a:off x="971600" y="260648"/>
            <a:ext cx="691276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BE" sz="2400" b="1" dirty="0" smtClean="0">
                <a:solidFill>
                  <a:schemeClr val="accent1">
                    <a:lumMod val="50000"/>
                  </a:schemeClr>
                </a:solidFill>
              </a:rPr>
              <a:t>EU Imports of Eggs:</a:t>
            </a:r>
          </a:p>
          <a:p>
            <a:pPr algn="ctr">
              <a:spcBef>
                <a:spcPct val="50000"/>
              </a:spcBef>
            </a:pPr>
            <a:r>
              <a:rPr lang="fr-BE" sz="2400" b="1" dirty="0">
                <a:solidFill>
                  <a:schemeClr val="accent1">
                    <a:lumMod val="50000"/>
                  </a:schemeClr>
                </a:solidFill>
              </a:rPr>
              <a:t>Trade Figures</a:t>
            </a:r>
            <a:r>
              <a:rPr lang="fr-BE" sz="2400" b="1" i="1" dirty="0">
                <a:solidFill>
                  <a:schemeClr val="accent1">
                    <a:lumMod val="50000"/>
                  </a:schemeClr>
                </a:solidFill>
              </a:rPr>
              <a:t> (Comext – tonnes egg equiv.)</a:t>
            </a:r>
            <a:endParaRPr lang="en-GB" sz="2400" b="1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" name="Téglalap 8"/>
          <p:cNvSpPr/>
          <p:nvPr/>
        </p:nvSpPr>
        <p:spPr>
          <a:xfrm>
            <a:off x="2428860" y="5500702"/>
            <a:ext cx="27431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Forrás: DG. </a:t>
            </a:r>
            <a:r>
              <a:rPr lang="hu-HU" dirty="0" err="1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Agri</a:t>
            </a:r>
            <a:r>
              <a:rPr lang="hu-HU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2012. okt.</a:t>
            </a:r>
            <a:endParaRPr lang="hu-HU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5234136" cy="685800"/>
          </a:xfrm>
        </p:spPr>
        <p:txBody>
          <a:bodyPr/>
          <a:lstStyle/>
          <a:p>
            <a:pPr algn="ctr"/>
            <a:r>
              <a:rPr lang="hu-HU" dirty="0" smtClean="0"/>
              <a:t>Siófok, 2012. október 12. </a:t>
            </a:r>
            <a:endParaRPr lang="hu-HU" dirty="0"/>
          </a:p>
        </p:txBody>
      </p:sp>
      <p:pic>
        <p:nvPicPr>
          <p:cNvPr id="4" name="Picture 3" descr="E:\d\Dokumentumok\Btt titkár\BTT hivatalos papírok\BTT új logók\logók_0004_színes új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76565" y="5661248"/>
            <a:ext cx="1467435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Kép 5" descr="https://www.internationalegg.com/_media/uploaded/downloads/WED_English.jpg"/>
          <p:cNvPicPr/>
          <p:nvPr/>
        </p:nvPicPr>
        <p:blipFill>
          <a:blip r:embed="rId3" cstate="print"/>
          <a:srcRect l="17729" t="2597" r="18351" b="2597"/>
          <a:stretch>
            <a:fillRect/>
          </a:stretch>
        </p:blipFill>
        <p:spPr bwMode="auto">
          <a:xfrm>
            <a:off x="0" y="5805264"/>
            <a:ext cx="2267744" cy="10527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aphicFrame>
        <p:nvGraphicFramePr>
          <p:cNvPr id="7" name="Táblázat 6"/>
          <p:cNvGraphicFramePr>
            <a:graphicFrameLocks noGrp="1"/>
          </p:cNvGraphicFramePr>
          <p:nvPr/>
        </p:nvGraphicFramePr>
        <p:xfrm>
          <a:off x="132783" y="825695"/>
          <a:ext cx="8856981" cy="5166663"/>
        </p:xfrm>
        <a:graphic>
          <a:graphicData uri="http://schemas.openxmlformats.org/drawingml/2006/table">
            <a:tbl>
              <a:tblPr/>
              <a:tblGrid>
                <a:gridCol w="2736302"/>
                <a:gridCol w="792088"/>
                <a:gridCol w="864096"/>
                <a:gridCol w="864096"/>
                <a:gridCol w="1008112"/>
                <a:gridCol w="936104"/>
                <a:gridCol w="1656183"/>
              </a:tblGrid>
              <a:tr h="30339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6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import</a:t>
                      </a:r>
                      <a:endParaRPr lang="hu-HU" sz="16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3990" marR="1399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január</a:t>
                      </a:r>
                    </a:p>
                  </a:txBody>
                  <a:tcPr marL="13990" marR="1399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február</a:t>
                      </a:r>
                    </a:p>
                  </a:txBody>
                  <a:tcPr marL="13990" marR="1399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március</a:t>
                      </a:r>
                    </a:p>
                  </a:txBody>
                  <a:tcPr marL="13990" marR="1399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április</a:t>
                      </a:r>
                    </a:p>
                  </a:txBody>
                  <a:tcPr marL="13990" marR="1399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május</a:t>
                      </a:r>
                    </a:p>
                  </a:txBody>
                  <a:tcPr marL="13990" marR="1399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600" b="1" i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1-5 hó összesen</a:t>
                      </a:r>
                      <a:endParaRPr lang="hu-HU" sz="16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3990" marR="1399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4069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2011 (t)</a:t>
                      </a:r>
                    </a:p>
                  </a:txBody>
                  <a:tcPr marL="13990" marR="1399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1418,9</a:t>
                      </a:r>
                    </a:p>
                  </a:txBody>
                  <a:tcPr marL="13990" marR="1399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2002,18</a:t>
                      </a:r>
                    </a:p>
                  </a:txBody>
                  <a:tcPr marL="13990" marR="1399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1058,31</a:t>
                      </a:r>
                    </a:p>
                  </a:txBody>
                  <a:tcPr marL="13990" marR="1399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1361,38</a:t>
                      </a:r>
                    </a:p>
                  </a:txBody>
                  <a:tcPr marL="13990" marR="1399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1931,6</a:t>
                      </a:r>
                    </a:p>
                  </a:txBody>
                  <a:tcPr marL="13990" marR="1399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600" b="1" i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7772,37</a:t>
                      </a:r>
                      <a:endParaRPr lang="hu-HU" sz="160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3990" marR="1399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713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2012 (t)</a:t>
                      </a:r>
                    </a:p>
                  </a:txBody>
                  <a:tcPr marL="13990" marR="1399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1944</a:t>
                      </a:r>
                    </a:p>
                  </a:txBody>
                  <a:tcPr marL="13990" marR="1399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3215</a:t>
                      </a:r>
                    </a:p>
                  </a:txBody>
                  <a:tcPr marL="13990" marR="1399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3316</a:t>
                      </a:r>
                    </a:p>
                  </a:txBody>
                  <a:tcPr marL="13990" marR="1399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4217</a:t>
                      </a:r>
                    </a:p>
                  </a:txBody>
                  <a:tcPr marL="13990" marR="1399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5035</a:t>
                      </a:r>
                    </a:p>
                  </a:txBody>
                  <a:tcPr marL="13990" marR="1399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600" b="1" i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17727</a:t>
                      </a:r>
                      <a:endParaRPr lang="hu-HU" sz="160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3990" marR="1399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678">
                <a:tc gridSpan="7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600" b="1" i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Változás a 2011-es évhez viszonyítva </a:t>
                      </a:r>
                      <a:endParaRPr lang="hu-HU" sz="16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3990" marR="1399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</a:tr>
              <a:tr h="424747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t (2012-2011)</a:t>
                      </a:r>
                    </a:p>
                  </a:txBody>
                  <a:tcPr marL="13990" marR="1399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+525,1</a:t>
                      </a:r>
                    </a:p>
                  </a:txBody>
                  <a:tcPr marL="13990" marR="1399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+1212,8</a:t>
                      </a:r>
                    </a:p>
                  </a:txBody>
                  <a:tcPr marL="13990" marR="1399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+2257,7</a:t>
                      </a:r>
                    </a:p>
                  </a:txBody>
                  <a:tcPr marL="13990" marR="1399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+2855,6</a:t>
                      </a:r>
                    </a:p>
                  </a:txBody>
                  <a:tcPr marL="13990" marR="1399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+3103,4</a:t>
                      </a:r>
                    </a:p>
                  </a:txBody>
                  <a:tcPr marL="13990" marR="1399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600" b="1" i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+9954,6</a:t>
                      </a:r>
                      <a:endParaRPr lang="hu-HU" sz="16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3990" marR="1399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4069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% (2012/2011)</a:t>
                      </a:r>
                    </a:p>
                  </a:txBody>
                  <a:tcPr marL="13990" marR="1399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137,01</a:t>
                      </a:r>
                    </a:p>
                  </a:txBody>
                  <a:tcPr marL="13990" marR="1399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160,58</a:t>
                      </a:r>
                    </a:p>
                  </a:txBody>
                  <a:tcPr marL="13990" marR="1399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6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313,33</a:t>
                      </a:r>
                      <a:endParaRPr lang="hu-HU" sz="16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3990" marR="1399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6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309,76</a:t>
                      </a:r>
                      <a:endParaRPr lang="hu-HU" sz="16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3990" marR="1399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6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260,66</a:t>
                      </a:r>
                      <a:endParaRPr lang="hu-HU" sz="16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3990" marR="1399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600" b="1" i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228,08</a:t>
                      </a:r>
                      <a:endParaRPr lang="hu-HU" sz="16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3990" marR="1399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3132">
                <a:tc gridSpan="7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hu-HU" sz="16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3990" marR="1399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</a:tr>
              <a:tr h="303391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600" b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export </a:t>
                      </a:r>
                      <a:endParaRPr lang="hu-HU" sz="160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3990" marR="1399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január</a:t>
                      </a:r>
                    </a:p>
                  </a:txBody>
                  <a:tcPr marL="13990" marR="1399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február</a:t>
                      </a:r>
                    </a:p>
                  </a:txBody>
                  <a:tcPr marL="13990" marR="1399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március</a:t>
                      </a:r>
                    </a:p>
                  </a:txBody>
                  <a:tcPr marL="13990" marR="1399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április</a:t>
                      </a:r>
                    </a:p>
                  </a:txBody>
                  <a:tcPr marL="13990" marR="1399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május</a:t>
                      </a:r>
                    </a:p>
                  </a:txBody>
                  <a:tcPr marL="13990" marR="1399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600" b="1" i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1-5 </a:t>
                      </a:r>
                      <a:r>
                        <a:rPr lang="hu-HU" sz="1600" b="1" i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hó összesen</a:t>
                      </a:r>
                      <a:endParaRPr lang="hu-HU" sz="16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3990" marR="1399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4747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2011 (t)</a:t>
                      </a:r>
                    </a:p>
                  </a:txBody>
                  <a:tcPr marL="13990" marR="1399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17193,1</a:t>
                      </a:r>
                    </a:p>
                  </a:txBody>
                  <a:tcPr marL="13990" marR="1399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15952,6</a:t>
                      </a:r>
                    </a:p>
                  </a:txBody>
                  <a:tcPr marL="13990" marR="1399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16710</a:t>
                      </a:r>
                    </a:p>
                  </a:txBody>
                  <a:tcPr marL="13990" marR="1399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17355,2</a:t>
                      </a:r>
                    </a:p>
                  </a:txBody>
                  <a:tcPr marL="13990" marR="1399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21625,7</a:t>
                      </a:r>
                    </a:p>
                  </a:txBody>
                  <a:tcPr marL="13990" marR="1399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600" b="1" i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88836,6</a:t>
                      </a:r>
                      <a:endParaRPr lang="hu-HU" sz="16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3990" marR="1399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3391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2012 (t)</a:t>
                      </a:r>
                    </a:p>
                  </a:txBody>
                  <a:tcPr marL="13990" marR="1399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20305</a:t>
                      </a:r>
                    </a:p>
                  </a:txBody>
                  <a:tcPr marL="13990" marR="1399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22221</a:t>
                      </a:r>
                    </a:p>
                  </a:txBody>
                  <a:tcPr marL="13990" marR="1399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17850</a:t>
                      </a:r>
                    </a:p>
                  </a:txBody>
                  <a:tcPr marL="13990" marR="1399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15774</a:t>
                      </a:r>
                    </a:p>
                  </a:txBody>
                  <a:tcPr marL="13990" marR="1399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18994</a:t>
                      </a:r>
                    </a:p>
                  </a:txBody>
                  <a:tcPr marL="13990" marR="1399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600" b="1" i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95144</a:t>
                      </a:r>
                      <a:endParaRPr lang="hu-HU" sz="16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3990" marR="1399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678">
                <a:tc gridSpan="7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600" b="1" i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Változás a 2011-es évhez viszonyítva </a:t>
                      </a:r>
                      <a:endParaRPr lang="hu-HU" sz="16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3990" marR="1399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</a:tr>
              <a:tr h="424747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t (2012-2011)</a:t>
                      </a:r>
                    </a:p>
                  </a:txBody>
                  <a:tcPr marL="13990" marR="1399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+3111,9</a:t>
                      </a:r>
                    </a:p>
                  </a:txBody>
                  <a:tcPr marL="13990" marR="1399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+6268,4</a:t>
                      </a:r>
                    </a:p>
                  </a:txBody>
                  <a:tcPr marL="13990" marR="1399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+1140</a:t>
                      </a:r>
                    </a:p>
                  </a:txBody>
                  <a:tcPr marL="13990" marR="1399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-1581,2</a:t>
                      </a:r>
                    </a:p>
                  </a:txBody>
                  <a:tcPr marL="13990" marR="1399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-2631,7</a:t>
                      </a:r>
                    </a:p>
                  </a:txBody>
                  <a:tcPr marL="13990" marR="1399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600" b="1" i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+6307,4</a:t>
                      </a:r>
                      <a:endParaRPr lang="hu-HU" sz="16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3990" marR="1399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3391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% (2012/2011)</a:t>
                      </a:r>
                    </a:p>
                  </a:txBody>
                  <a:tcPr marL="13990" marR="1399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118,10</a:t>
                      </a:r>
                    </a:p>
                  </a:txBody>
                  <a:tcPr marL="13990" marR="1399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139,29</a:t>
                      </a:r>
                    </a:p>
                  </a:txBody>
                  <a:tcPr marL="13990" marR="1399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106,82</a:t>
                      </a:r>
                    </a:p>
                  </a:txBody>
                  <a:tcPr marL="13990" marR="1399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600" b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90,89</a:t>
                      </a:r>
                      <a:endParaRPr lang="hu-HU" sz="160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3990" marR="1399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600" b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87,83</a:t>
                      </a:r>
                      <a:endParaRPr lang="hu-HU" sz="160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3990" marR="1399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600" b="1" i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107,1</a:t>
                      </a:r>
                      <a:endParaRPr lang="hu-HU" sz="16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3990" marR="1399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465">
                <a:tc gridSpan="7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hu-HU" sz="16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3990" marR="1399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</a:tr>
              <a:tr h="364069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Külkeresk</a:t>
                      </a:r>
                      <a:r>
                        <a:rPr lang="hu-HU" sz="16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 egyenleg: 2012 kontra 2011 (t</a:t>
                      </a:r>
                      <a:r>
                        <a:rPr lang="hu-HU" sz="16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) (</a:t>
                      </a:r>
                      <a:r>
                        <a:rPr lang="hu-HU" sz="16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Importváltozás - exportváltozás) </a:t>
                      </a:r>
                    </a:p>
                  </a:txBody>
                  <a:tcPr marL="13990" marR="1399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-2586,8</a:t>
                      </a:r>
                    </a:p>
                  </a:txBody>
                  <a:tcPr marL="13990" marR="1399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-5055,58</a:t>
                      </a:r>
                    </a:p>
                  </a:txBody>
                  <a:tcPr marL="13990" marR="1399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6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1117,69</a:t>
                      </a:r>
                      <a:endParaRPr lang="hu-HU" sz="16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3990" marR="1399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6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4436,82</a:t>
                      </a:r>
                      <a:endParaRPr lang="hu-HU" sz="16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3990" marR="1399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6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5735,1</a:t>
                      </a:r>
                      <a:endParaRPr lang="hu-HU" sz="16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3990" marR="1399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600" b="1" i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3647,23</a:t>
                      </a:r>
                      <a:endParaRPr lang="hu-HU" sz="16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3990" marR="1399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Téglalap 7"/>
          <p:cNvSpPr/>
          <p:nvPr/>
        </p:nvSpPr>
        <p:spPr>
          <a:xfrm>
            <a:off x="251520" y="0"/>
            <a:ext cx="8568952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hu-HU" sz="2800" dirty="0" smtClean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Az </a:t>
            </a:r>
            <a:r>
              <a:rPr lang="hu-HU" sz="2800" b="1" dirty="0" smtClean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EU tojás exportja és importja  (tojás egyenértékben</a:t>
            </a:r>
            <a:r>
              <a:rPr lang="hu-HU" sz="2800" dirty="0" smtClean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)</a:t>
            </a:r>
            <a:endParaRPr lang="hu-HU" sz="28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just" eaLnBrk="0" hangingPunct="0"/>
            <a:r>
              <a:rPr lang="hu-HU" dirty="0" smtClean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Forrás: BTT számítás, a DG. </a:t>
            </a:r>
            <a:r>
              <a:rPr lang="hu-HU" dirty="0" err="1" smtClean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Agri</a:t>
            </a:r>
            <a:r>
              <a:rPr lang="hu-HU" dirty="0" smtClean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 adatai alapján</a:t>
            </a:r>
            <a:endParaRPr lang="hu-HU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5306144" cy="685800"/>
          </a:xfrm>
        </p:spPr>
        <p:txBody>
          <a:bodyPr/>
          <a:lstStyle/>
          <a:p>
            <a:pPr algn="ctr"/>
            <a:r>
              <a:rPr lang="hu-HU" dirty="0" smtClean="0"/>
              <a:t>Siófok, 2012. október 12. </a:t>
            </a:r>
            <a:endParaRPr lang="hu-HU" dirty="0"/>
          </a:p>
        </p:txBody>
      </p:sp>
      <p:pic>
        <p:nvPicPr>
          <p:cNvPr id="4" name="Picture 3" descr="E:\d\Dokumentumok\Btt titkár\BTT hivatalos papírok\BTT új logók\logók_0004_színes új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76565" y="5661248"/>
            <a:ext cx="1467435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Kép 5" descr="https://www.internationalegg.com/_media/uploaded/downloads/WED_English.jpg"/>
          <p:cNvPicPr/>
          <p:nvPr/>
        </p:nvPicPr>
        <p:blipFill>
          <a:blip r:embed="rId3" cstate="print"/>
          <a:srcRect l="17729" t="2597" r="18351" b="2597"/>
          <a:stretch>
            <a:fillRect/>
          </a:stretch>
        </p:blipFill>
        <p:spPr bwMode="auto">
          <a:xfrm>
            <a:off x="0" y="5805264"/>
            <a:ext cx="2267744" cy="10527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32514" y="260648"/>
            <a:ext cx="9176514" cy="5617170"/>
          </a:xfrm>
          <a:prstGeom prst="rect">
            <a:avLst/>
          </a:prstGeom>
          <a:noFill/>
          <a:ln>
            <a:miter lim="800000"/>
            <a:headEnd/>
            <a:tailEnd/>
          </a:ln>
        </p:spPr>
      </p:pic>
      <p:sp>
        <p:nvSpPr>
          <p:cNvPr id="8" name="Téglalap 7"/>
          <p:cNvSpPr/>
          <p:nvPr/>
        </p:nvSpPr>
        <p:spPr>
          <a:xfrm>
            <a:off x="4714876" y="5643578"/>
            <a:ext cx="27431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Forrás: DG. </a:t>
            </a:r>
            <a:r>
              <a:rPr lang="hu-HU" dirty="0" err="1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Agri</a:t>
            </a:r>
            <a:r>
              <a:rPr lang="hu-HU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2012. okt.</a:t>
            </a:r>
            <a:endParaRPr lang="hu-HU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395536" y="381001"/>
            <a:ext cx="8496944" cy="1319807"/>
          </a:xfrm>
        </p:spPr>
        <p:txBody>
          <a:bodyPr>
            <a:normAutofit fontScale="90000"/>
          </a:bodyPr>
          <a:lstStyle/>
          <a:p>
            <a:pPr>
              <a:spcBef>
                <a:spcPct val="50000"/>
              </a:spcBef>
            </a:pPr>
            <a:r>
              <a:rPr lang="fr-BE" sz="2700" b="1" dirty="0" smtClean="0">
                <a:solidFill>
                  <a:schemeClr val="accent1">
                    <a:lumMod val="50000"/>
                  </a:schemeClr>
                </a:solidFill>
              </a:rPr>
              <a:t>EU Exports of Eggs:</a:t>
            </a:r>
            <a:br>
              <a:rPr lang="fr-BE" sz="2700" b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fr-BE" sz="2700" b="1" dirty="0" smtClean="0">
                <a:solidFill>
                  <a:schemeClr val="accent1">
                    <a:lumMod val="50000"/>
                  </a:schemeClr>
                </a:solidFill>
              </a:rPr>
              <a:t>Trade Figures</a:t>
            </a:r>
            <a:r>
              <a:rPr lang="fr-BE" sz="2700" b="1" i="1" dirty="0" smtClean="0">
                <a:solidFill>
                  <a:schemeClr val="accent1">
                    <a:lumMod val="50000"/>
                  </a:schemeClr>
                </a:solidFill>
              </a:rPr>
              <a:t> (Comext – tonnes egg equiv.)</a:t>
            </a:r>
            <a:r>
              <a:rPr lang="en-GB" b="1" i="1" dirty="0" smtClean="0"/>
              <a:t/>
            </a:r>
            <a:br>
              <a:rPr lang="en-GB" b="1" i="1" dirty="0" smtClean="0"/>
            </a:b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5378152" cy="685800"/>
          </a:xfrm>
        </p:spPr>
        <p:txBody>
          <a:bodyPr/>
          <a:lstStyle/>
          <a:p>
            <a:pPr algn="ctr"/>
            <a:r>
              <a:rPr lang="hu-HU" dirty="0" smtClean="0"/>
              <a:t>Siófok, 2012. október 12. </a:t>
            </a:r>
            <a:endParaRPr lang="hu-HU" dirty="0"/>
          </a:p>
        </p:txBody>
      </p:sp>
      <p:pic>
        <p:nvPicPr>
          <p:cNvPr id="4" name="Picture 3" descr="E:\d\Dokumentumok\Btt titkár\BTT hivatalos papírok\BTT új logók\logók_0004_színes új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76565" y="5661248"/>
            <a:ext cx="1467435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Kép 5" descr="https://www.internationalegg.com/_media/uploaded/downloads/WED_English.jpg"/>
          <p:cNvPicPr/>
          <p:nvPr/>
        </p:nvPicPr>
        <p:blipFill>
          <a:blip r:embed="rId3" cstate="print"/>
          <a:srcRect l="17729" t="2597" r="18351" b="2597"/>
          <a:stretch>
            <a:fillRect/>
          </a:stretch>
        </p:blipFill>
        <p:spPr bwMode="auto">
          <a:xfrm>
            <a:off x="0" y="5805264"/>
            <a:ext cx="2267744" cy="10527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5253" y="1884578"/>
            <a:ext cx="8911673" cy="3647802"/>
          </a:xfrm>
          <a:prstGeom prst="rect">
            <a:avLst/>
          </a:prstGeom>
          <a:noFill/>
          <a:ln>
            <a:miter lim="800000"/>
            <a:headEnd/>
            <a:tailEnd/>
          </a:ln>
        </p:spPr>
      </p:pic>
      <p:sp>
        <p:nvSpPr>
          <p:cNvPr id="8" name="Téglalap 7"/>
          <p:cNvSpPr/>
          <p:nvPr/>
        </p:nvSpPr>
        <p:spPr>
          <a:xfrm>
            <a:off x="4643438" y="5715016"/>
            <a:ext cx="27431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Forrás: DG. </a:t>
            </a:r>
            <a:r>
              <a:rPr lang="hu-HU" dirty="0" err="1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Agri</a:t>
            </a:r>
            <a:r>
              <a:rPr lang="hu-HU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2012. okt.</a:t>
            </a:r>
            <a:endParaRPr lang="hu-HU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5306144" cy="685800"/>
          </a:xfrm>
        </p:spPr>
        <p:txBody>
          <a:bodyPr/>
          <a:lstStyle/>
          <a:p>
            <a:pPr algn="ctr"/>
            <a:r>
              <a:rPr lang="hu-HU" dirty="0" smtClean="0"/>
              <a:t>Siófok, 2012. október 12. </a:t>
            </a:r>
            <a:endParaRPr lang="hu-HU" dirty="0"/>
          </a:p>
        </p:txBody>
      </p:sp>
      <p:pic>
        <p:nvPicPr>
          <p:cNvPr id="4" name="Picture 3" descr="E:\d\Dokumentumok\Btt titkár\BTT hivatalos papírok\BTT új logók\logók_0004_színes új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76565" y="5661248"/>
            <a:ext cx="1467435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Kép 5" descr="https://www.internationalegg.com/_media/uploaded/downloads/WED_English.jpg"/>
          <p:cNvPicPr/>
          <p:nvPr/>
        </p:nvPicPr>
        <p:blipFill>
          <a:blip r:embed="rId3" cstate="print"/>
          <a:srcRect l="17729" t="2597" r="18351" b="2597"/>
          <a:stretch>
            <a:fillRect/>
          </a:stretch>
        </p:blipFill>
        <p:spPr bwMode="auto">
          <a:xfrm>
            <a:off x="0" y="5805264"/>
            <a:ext cx="2267744" cy="10527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Téglalap 6"/>
          <p:cNvSpPr/>
          <p:nvPr/>
        </p:nvSpPr>
        <p:spPr>
          <a:xfrm>
            <a:off x="3131840" y="548680"/>
            <a:ext cx="253729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A jövő kérdései</a:t>
            </a:r>
            <a:endParaRPr lang="hu-HU" sz="28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églalap 7"/>
          <p:cNvSpPr/>
          <p:nvPr/>
        </p:nvSpPr>
        <p:spPr>
          <a:xfrm>
            <a:off x="394212" y="1457739"/>
            <a:ext cx="871543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hu-H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Tojáshelyettesítők megjelenése (távoli?)</a:t>
            </a:r>
          </a:p>
          <a:p>
            <a:pPr>
              <a:buFont typeface="Arial" pitchFamily="34" charset="0"/>
              <a:buChar char="•"/>
            </a:pPr>
            <a:endParaRPr lang="hu-HU" sz="800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hu-H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Takarmány alapanyag mennyisége, ára/ költségnövekedés</a:t>
            </a:r>
          </a:p>
          <a:p>
            <a:pPr>
              <a:buFont typeface="Arial" pitchFamily="34" charset="0"/>
              <a:buChar char="•"/>
            </a:pPr>
            <a:endParaRPr lang="hu-HU" sz="800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hu-H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Energianövények: biodízel kontra takarmány-alapanyag</a:t>
            </a:r>
          </a:p>
          <a:p>
            <a:pPr>
              <a:buFont typeface="Arial" pitchFamily="34" charset="0"/>
              <a:buChar char="•"/>
            </a:pPr>
            <a:endParaRPr lang="hu-HU" sz="800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hu-H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EU adminisztratív intézkedései/ költségnövekedés</a:t>
            </a:r>
          </a:p>
          <a:p>
            <a:pPr>
              <a:buFont typeface="Arial" pitchFamily="34" charset="0"/>
              <a:buChar char="•"/>
            </a:pPr>
            <a:endParaRPr lang="hu-HU" sz="800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hu-H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Fizetőképes kereslet hiánya</a:t>
            </a:r>
          </a:p>
          <a:p>
            <a:pPr>
              <a:buFont typeface="Arial" pitchFamily="34" charset="0"/>
              <a:buChar char="•"/>
            </a:pPr>
            <a:endParaRPr lang="hu-HU" sz="800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hu-H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Import (3.országból) is</a:t>
            </a:r>
          </a:p>
          <a:p>
            <a:pPr>
              <a:buFont typeface="Arial" pitchFamily="34" charset="0"/>
              <a:buChar char="•"/>
            </a:pPr>
            <a:endParaRPr lang="hu-HU" sz="800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hu-H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További állatjóléti intézkedések???</a:t>
            </a:r>
          </a:p>
          <a:p>
            <a:pPr>
              <a:buFont typeface="Arial" pitchFamily="34" charset="0"/>
              <a:buChar char="•"/>
            </a:pPr>
            <a:endParaRPr lang="hu-HU" sz="800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hu-H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ÁFA</a:t>
            </a:r>
          </a:p>
          <a:p>
            <a:pPr>
              <a:buFont typeface="Arial" pitchFamily="34" charset="0"/>
              <a:buChar char="•"/>
            </a:pPr>
            <a:endParaRPr lang="hu-HU" sz="800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hu-H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Belső fogyasztás alakulása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539552" y="260648"/>
            <a:ext cx="8229600" cy="936104"/>
          </a:xfrm>
        </p:spPr>
        <p:txBody>
          <a:bodyPr>
            <a:normAutofit/>
          </a:bodyPr>
          <a:lstStyle/>
          <a:p>
            <a:r>
              <a:rPr lang="hu-H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De mit tesz a BTT?</a:t>
            </a:r>
            <a:endParaRPr lang="hu-HU" sz="28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5306144" cy="685800"/>
          </a:xfrm>
        </p:spPr>
        <p:txBody>
          <a:bodyPr/>
          <a:lstStyle/>
          <a:p>
            <a:pPr algn="ctr"/>
            <a:r>
              <a:rPr lang="hu-HU" dirty="0" smtClean="0"/>
              <a:t>Siófok, 2012. október 12. </a:t>
            </a:r>
            <a:endParaRPr lang="hu-HU" dirty="0"/>
          </a:p>
        </p:txBody>
      </p:sp>
      <p:pic>
        <p:nvPicPr>
          <p:cNvPr id="4" name="Picture 3" descr="E:\d\Dokumentumok\Btt titkár\BTT hivatalos papírok\BTT új logók\logók_0004_színes új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76565" y="5661248"/>
            <a:ext cx="1467435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Kép 5" descr="https://www.internationalegg.com/_media/uploaded/downloads/WED_English.jpg"/>
          <p:cNvPicPr/>
          <p:nvPr/>
        </p:nvPicPr>
        <p:blipFill>
          <a:blip r:embed="rId3" cstate="print"/>
          <a:srcRect l="17729" t="2597" r="18351" b="2597"/>
          <a:stretch>
            <a:fillRect/>
          </a:stretch>
        </p:blipFill>
        <p:spPr bwMode="auto">
          <a:xfrm>
            <a:off x="0" y="5805264"/>
            <a:ext cx="2267744" cy="10527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Téglalap 6"/>
          <p:cNvSpPr/>
          <p:nvPr/>
        </p:nvSpPr>
        <p:spPr>
          <a:xfrm>
            <a:off x="285720" y="1857364"/>
            <a:ext cx="885828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hu-H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20/2012 (VII. 23.) NGM rendelet módosítása 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hu-H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A hő stressz okozta károk enyhítésére tett lépések (megemelt tám., VM lépési az uniós szinten)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hu-H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ÁFA 10%-alá történő csökkentése – VM, NGM tárgyalások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hu-H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lobbi tevékenység  (IEC, EUWEP, EEPTA, </a:t>
            </a:r>
            <a:r>
              <a:rPr lang="hu-HU" sz="2000" b="1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a.v.e.c</a:t>
            </a:r>
            <a:r>
              <a:rPr lang="hu-H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VM, EU parlamenti </a:t>
            </a:r>
            <a:r>
              <a:rPr lang="hu-HU" sz="2000" b="1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képv</a:t>
            </a:r>
            <a:r>
              <a:rPr lang="hu-H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.) (ÁFA, Import, állati </a:t>
            </a:r>
            <a:r>
              <a:rPr lang="hu-HU" sz="2000" b="1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feh</a:t>
            </a:r>
            <a:r>
              <a:rPr lang="hu-H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visszavezetése, biodízel gyártás korlátozása)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hu-H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NÉBIH ellenőrző osztagának segítése (NAV)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hu-H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(kommunikáció, marketing…???)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5378152" cy="685800"/>
          </a:xfrm>
        </p:spPr>
        <p:txBody>
          <a:bodyPr/>
          <a:lstStyle/>
          <a:p>
            <a:pPr algn="ctr"/>
            <a:r>
              <a:rPr lang="hu-HU" dirty="0" smtClean="0"/>
              <a:t>Siófok, 2012. október 12. </a:t>
            </a:r>
            <a:endParaRPr lang="hu-HU" dirty="0"/>
          </a:p>
        </p:txBody>
      </p:sp>
      <p:pic>
        <p:nvPicPr>
          <p:cNvPr id="4" name="Picture 3" descr="E:\d\Dokumentumok\Btt titkár\BTT hivatalos papírok\BTT új logók\logók_0004_színes új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76565" y="5661248"/>
            <a:ext cx="1467435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Kép 5" descr="https://www.internationalegg.com/_media/uploaded/downloads/WED_English.jpg"/>
          <p:cNvPicPr/>
          <p:nvPr/>
        </p:nvPicPr>
        <p:blipFill>
          <a:blip r:embed="rId3" cstate="print"/>
          <a:srcRect l="17729" t="2597" r="18351" b="2597"/>
          <a:stretch>
            <a:fillRect/>
          </a:stretch>
        </p:blipFill>
        <p:spPr bwMode="auto">
          <a:xfrm>
            <a:off x="0" y="5805264"/>
            <a:ext cx="2267744" cy="10527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Szövegdoboz 6"/>
          <p:cNvSpPr txBox="1"/>
          <p:nvPr/>
        </p:nvSpPr>
        <p:spPr>
          <a:xfrm>
            <a:off x="642910" y="1643050"/>
            <a:ext cx="7143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 smtClean="0">
                <a:solidFill>
                  <a:schemeClr val="accent1">
                    <a:lumMod val="50000"/>
                  </a:schemeClr>
                </a:solidFill>
              </a:rPr>
              <a:t>Köszönet: A Tojásszövetségnek és az </a:t>
            </a:r>
            <a:r>
              <a:rPr lang="hu-HU" sz="2400" b="1" dirty="0" err="1" smtClean="0">
                <a:solidFill>
                  <a:schemeClr val="accent1">
                    <a:lumMod val="50000"/>
                  </a:schemeClr>
                </a:solidFill>
              </a:rPr>
              <a:t>IB.-nek</a:t>
            </a:r>
            <a:endParaRPr lang="hu-HU" sz="24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hu-HU" sz="2400" b="1" dirty="0" smtClean="0">
                <a:solidFill>
                  <a:schemeClr val="accent1">
                    <a:lumMod val="50000"/>
                  </a:schemeClr>
                </a:solidFill>
              </a:rPr>
              <a:t>	     Az EU Bizottságának</a:t>
            </a:r>
          </a:p>
          <a:p>
            <a:r>
              <a:rPr lang="hu-HU" sz="2400" b="1" dirty="0" smtClean="0">
                <a:solidFill>
                  <a:schemeClr val="accent1">
                    <a:lumMod val="50000"/>
                  </a:schemeClr>
                </a:solidFill>
              </a:rPr>
              <a:t>	     Szabó Andrea kolleganőmnek</a:t>
            </a:r>
          </a:p>
          <a:p>
            <a:r>
              <a:rPr lang="hu-HU" sz="2400" b="1" dirty="0" smtClean="0">
                <a:solidFill>
                  <a:schemeClr val="accent1">
                    <a:lumMod val="50000"/>
                  </a:schemeClr>
                </a:solidFill>
              </a:rPr>
              <a:t>	</a:t>
            </a:r>
            <a:r>
              <a:rPr lang="hu-HU" sz="2400" b="1" smtClean="0">
                <a:solidFill>
                  <a:schemeClr val="accent1">
                    <a:lumMod val="50000"/>
                  </a:schemeClr>
                </a:solidFill>
              </a:rPr>
              <a:t>     nem </a:t>
            </a:r>
            <a:r>
              <a:rPr lang="hu-HU" sz="2400" b="1" dirty="0" smtClean="0">
                <a:solidFill>
                  <a:schemeClr val="accent1">
                    <a:lumMod val="50000"/>
                  </a:schemeClr>
                </a:solidFill>
              </a:rPr>
              <a:t>utolsósorban a BTT titkárságának</a:t>
            </a:r>
            <a:endParaRPr lang="hu-HU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Szövegdoboz 7"/>
          <p:cNvSpPr txBox="1"/>
          <p:nvPr/>
        </p:nvSpPr>
        <p:spPr>
          <a:xfrm>
            <a:off x="1214414" y="3643314"/>
            <a:ext cx="5715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Köszönöm a  figyelmüket!</a:t>
            </a:r>
            <a:endParaRPr lang="hu-HU" sz="40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2438400" y="6021288"/>
            <a:ext cx="5229944" cy="685800"/>
          </a:xfrm>
        </p:spPr>
        <p:txBody>
          <a:bodyPr/>
          <a:lstStyle/>
          <a:p>
            <a:pPr algn="ctr"/>
            <a:r>
              <a:rPr lang="hu-HU" dirty="0" smtClean="0"/>
              <a:t>Siófok, 2012. október 12. </a:t>
            </a:r>
            <a:endParaRPr lang="hu-HU" dirty="0"/>
          </a:p>
        </p:txBody>
      </p:sp>
      <p:pic>
        <p:nvPicPr>
          <p:cNvPr id="4" name="Picture 3" descr="E:\d\Dokumentumok\Btt titkár\BTT hivatalos papírok\BTT új logók\logók_0004_színes új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76565" y="5661248"/>
            <a:ext cx="1467435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Kép 5" descr="https://www.internationalegg.com/_media/uploaded/downloads/WED_English.jpg"/>
          <p:cNvPicPr/>
          <p:nvPr/>
        </p:nvPicPr>
        <p:blipFill>
          <a:blip r:embed="rId3" cstate="print"/>
          <a:srcRect l="17729" t="2597" r="18351" b="2597"/>
          <a:stretch>
            <a:fillRect/>
          </a:stretch>
        </p:blipFill>
        <p:spPr bwMode="auto">
          <a:xfrm>
            <a:off x="0" y="5805264"/>
            <a:ext cx="2267744" cy="10527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aphicFrame>
        <p:nvGraphicFramePr>
          <p:cNvPr id="7" name="Táblázat 6"/>
          <p:cNvGraphicFramePr>
            <a:graphicFrameLocks noGrp="1"/>
          </p:cNvGraphicFramePr>
          <p:nvPr/>
        </p:nvGraphicFramePr>
        <p:xfrm>
          <a:off x="2" y="357164"/>
          <a:ext cx="9143999" cy="5291969"/>
        </p:xfrm>
        <a:graphic>
          <a:graphicData uri="http://schemas.openxmlformats.org/drawingml/2006/table">
            <a:tbl>
              <a:tblPr/>
              <a:tblGrid>
                <a:gridCol w="964111"/>
                <a:gridCol w="964111"/>
                <a:gridCol w="1446168"/>
                <a:gridCol w="1446168"/>
                <a:gridCol w="2440410"/>
                <a:gridCol w="964111"/>
                <a:gridCol w="918920"/>
              </a:tblGrid>
              <a:tr h="586619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The development of layer flocks in the EU (27) between January 2011 and July 2012</a:t>
                      </a:r>
                      <a:r>
                        <a:rPr lang="en-US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                                 (data in mill. Birds)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</a:tr>
              <a:tr h="586619">
                <a:tc gridSpan="7">
                  <a:txBody>
                    <a:bodyPr/>
                    <a:lstStyle/>
                    <a:p>
                      <a:pPr algn="ctr" fontAlgn="b"/>
                      <a:endParaRPr lang="hu-HU" sz="20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</a:tr>
              <a:tr h="290705">
                <a:tc gridSpan="7">
                  <a:txBody>
                    <a:bodyPr/>
                    <a:lstStyle/>
                    <a:p>
                      <a:pPr algn="ctr" fontAlgn="b"/>
                      <a:endParaRPr lang="hu-HU" sz="20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</a:tr>
              <a:tr h="312586">
                <a:tc rowSpan="11" gridSpan="2">
                  <a:txBody>
                    <a:bodyPr/>
                    <a:lstStyle/>
                    <a:p>
                      <a:pPr algn="ctr" fontAlgn="b"/>
                      <a:endParaRPr lang="hu-HU" sz="2000" b="0" i="0" u="none" strike="noStrike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11"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Hó/Év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1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tyúk</a:t>
                      </a:r>
                      <a:endParaRPr lang="hu-HU" sz="20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Index (1/2011 = 100)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11" gridSpan="2">
                  <a:txBody>
                    <a:bodyPr/>
                    <a:lstStyle/>
                    <a:p>
                      <a:pPr algn="ctr" fontAlgn="b"/>
                      <a:endParaRPr lang="hu-HU" sz="20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11"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</a:tr>
              <a:tr h="312586">
                <a:tc gridSpan="2"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1/2011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364,1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100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</a:tr>
              <a:tr h="312586">
                <a:tc gridSpan="2"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3/2011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365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100,2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</a:tr>
              <a:tr h="312586">
                <a:tc gridSpan="2"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5/2011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358,5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98,5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</a:tr>
              <a:tr h="312586">
                <a:tc gridSpan="2"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7/2011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353,8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97,2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</a:tr>
              <a:tr h="312586">
                <a:tc gridSpan="2"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9/2011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349,5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96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</a:tr>
              <a:tr h="312586">
                <a:tc gridSpan="2"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11/2011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342,7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94,1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</a:tr>
              <a:tr h="312586">
                <a:tc gridSpan="2"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1/2012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333,5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91,6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</a:tr>
              <a:tr h="312586">
                <a:tc gridSpan="2"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3/2012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333,5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91,6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</a:tr>
              <a:tr h="312586">
                <a:tc gridSpan="2"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5/2012*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331,5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91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</a:tr>
              <a:tr h="312586">
                <a:tc gridSpan="2"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7/2012*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337,9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92,8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</a:tr>
              <a:tr h="312586">
                <a:tc>
                  <a:txBody>
                    <a:bodyPr/>
                    <a:lstStyle/>
                    <a:p>
                      <a:pPr algn="l" fontAlgn="b"/>
                      <a:endParaRPr lang="hu-HU" sz="2000" b="0" i="0" u="none" strike="noStrike">
                        <a:solidFill>
                          <a:schemeClr val="accent3">
                            <a:lumMod val="75000"/>
                          </a:schemeClr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hu-HU" sz="2000" b="0" i="0" u="none" strike="noStrike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* </a:t>
                      </a:r>
                      <a:r>
                        <a:rPr lang="hu-HU" sz="20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</a:rPr>
                        <a:t>előrejelzés</a:t>
                      </a:r>
                      <a:endParaRPr lang="hu-HU" sz="20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hu-HU" sz="20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hu-HU" sz="2000" b="0" i="0" u="none" strike="noStrike">
                        <a:solidFill>
                          <a:schemeClr val="accent3">
                            <a:lumMod val="75000"/>
                          </a:schemeClr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hu-HU" sz="2000" b="0" i="0" u="none" strike="noStrike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hu-HU" sz="2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án">
  <a:themeElements>
    <a:clrScheme name="Egyéni 9. séma">
      <a:dk1>
        <a:sysClr val="windowText" lastClr="000000"/>
      </a:dk1>
      <a:lt1>
        <a:srgbClr val="FFF1C1"/>
      </a:lt1>
      <a:dk2>
        <a:srgbClr val="763313"/>
      </a:dk2>
      <a:lt2>
        <a:srgbClr val="F4E7ED"/>
      </a:lt2>
      <a:accent1>
        <a:srgbClr val="DF723E"/>
      </a:accent1>
      <a:accent2>
        <a:srgbClr val="7A3514"/>
      </a:accent2>
      <a:accent3>
        <a:srgbClr val="DE6C36"/>
      </a:accent3>
      <a:accent4>
        <a:srgbClr val="F9B639"/>
      </a:accent4>
      <a:accent5>
        <a:srgbClr val="B28B00"/>
      </a:accent5>
      <a:accent6>
        <a:srgbClr val="FA8D3D"/>
      </a:accent6>
      <a:hlink>
        <a:srgbClr val="FFDE66"/>
      </a:hlink>
      <a:folHlink>
        <a:srgbClr val="DF723E"/>
      </a:folHlink>
    </a:clrScheme>
    <a:fontScheme name="Mediá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á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1599</TotalTime>
  <Words>2744</Words>
  <Application>Microsoft Office PowerPoint</Application>
  <PresentationFormat>Diavetítés a képernyőre (4:3 oldalarány)</PresentationFormat>
  <Paragraphs>911</Paragraphs>
  <Slides>37</Slides>
  <Notes>1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37</vt:i4>
      </vt:variant>
    </vt:vector>
  </HeadingPairs>
  <TitlesOfParts>
    <vt:vector size="38" baseType="lpstr">
      <vt:lpstr>Medián</vt:lpstr>
      <vt:lpstr>A Tojáságazat aktuális kérdései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Technológiai arányváltozások Magyarországon a kötelező ketreccsere kapcsán </vt:lpstr>
      <vt:lpstr>Lehetőségek???? </vt:lpstr>
      <vt:lpstr>Állatjóléti kitekintés  I. 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EU Exports of Eggs: Trade Figures (Comext – tonnes egg equiv.) </vt:lpstr>
      <vt:lpstr>PowerPoint bemutató</vt:lpstr>
      <vt:lpstr>De mit tesz a BTT?</vt:lpstr>
      <vt:lpstr>PowerPoint bemutató</vt:lpstr>
      <vt:lpstr>PowerPoint bemutató</vt:lpstr>
      <vt:lpstr>PowerPoint bemutató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Tojáságazat aktuális kérdései</dc:title>
  <dc:creator>MGyörgyi</dc:creator>
  <cp:lastModifiedBy>teszt</cp:lastModifiedBy>
  <cp:revision>126</cp:revision>
  <dcterms:created xsi:type="dcterms:W3CDTF">2012-10-05T09:37:08Z</dcterms:created>
  <dcterms:modified xsi:type="dcterms:W3CDTF">2012-10-24T07:04:01Z</dcterms:modified>
</cp:coreProperties>
</file>