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315" r:id="rId3"/>
    <p:sldId id="319" r:id="rId4"/>
    <p:sldId id="291" r:id="rId5"/>
    <p:sldId id="320" r:id="rId6"/>
    <p:sldId id="299" r:id="rId7"/>
    <p:sldId id="316" r:id="rId8"/>
    <p:sldId id="322" r:id="rId9"/>
    <p:sldId id="318" r:id="rId10"/>
    <p:sldId id="317" r:id="rId11"/>
    <p:sldId id="314" r:id="rId12"/>
    <p:sldId id="283" r:id="rId13"/>
    <p:sldId id="282" r:id="rId14"/>
    <p:sldId id="279" r:id="rId15"/>
    <p:sldId id="281" r:id="rId16"/>
    <p:sldId id="280" r:id="rId17"/>
    <p:sldId id="272" r:id="rId18"/>
    <p:sldId id="325" r:id="rId19"/>
    <p:sldId id="284" r:id="rId20"/>
    <p:sldId id="323" r:id="rId21"/>
    <p:sldId id="324" r:id="rId22"/>
    <p:sldId id="326" r:id="rId23"/>
    <p:sldId id="269" r:id="rId24"/>
  </p:sldIdLst>
  <p:sldSz cx="9144000" cy="6858000" type="screen4x3"/>
  <p:notesSz cx="9144000" cy="6858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Világos stílus 1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Világos stílus 3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50" d="100"/>
          <a:sy n="50" d="100"/>
        </p:scale>
        <p:origin x="-1013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1603" y="-96"/>
      </p:cViewPr>
      <p:guideLst>
        <p:guide orient="horz" pos="2160"/>
        <p:guide pos="288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ndor\AppData\Local\Microsoft\Windows\Temporary%20Internet%20Files\Content.Outlook\LGV84X72\avec%20t&#225;bl&#225;k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u-HU" dirty="0" smtClean="0"/>
              <a:t>(ezer tonna)</a:t>
            </a:r>
            <a:endParaRPr lang="en-US" dirty="0"/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'Global picture'!$A$4</c:f>
              <c:strCache>
                <c:ptCount val="1"/>
                <c:pt idx="0">
                  <c:v>Termelés (2008-2010 átlaga)</c:v>
                </c:pt>
              </c:strCache>
            </c:strRef>
          </c:tx>
          <c:dLbls>
            <c:txPr>
              <a:bodyPr/>
              <a:lstStyle/>
              <a:p>
                <a:pPr>
                  <a:defRPr sz="1500" baseline="0"/>
                </a:pPr>
                <a:endParaRPr lang="hu-HU"/>
              </a:p>
            </c:txPr>
            <c:showVal val="1"/>
          </c:dLbls>
          <c:cat>
            <c:strRef>
              <c:f>'Global picture'!$B$3:$I$3</c:f>
              <c:strCache>
                <c:ptCount val="8"/>
                <c:pt idx="0">
                  <c:v>EU-27</c:v>
                </c:pt>
                <c:pt idx="1">
                  <c:v>USA </c:v>
                </c:pt>
                <c:pt idx="2">
                  <c:v>BRAZILIA</c:v>
                </c:pt>
                <c:pt idx="3">
                  <c:v>KÍNA</c:v>
                </c:pt>
                <c:pt idx="4">
                  <c:v>OROSZORSZÁG</c:v>
                </c:pt>
                <c:pt idx="5">
                  <c:v>UKRAJNA</c:v>
                </c:pt>
                <c:pt idx="6">
                  <c:v>THAIFÖLD</c:v>
                </c:pt>
                <c:pt idx="7">
                  <c:v>VILÁG</c:v>
                </c:pt>
              </c:strCache>
            </c:strRef>
          </c:cat>
          <c:val>
            <c:numRef>
              <c:f>'Global picture'!$B$4:$I$4</c:f>
              <c:numCache>
                <c:formatCode>#,##0\ _F_t</c:formatCode>
                <c:ptCount val="8"/>
                <c:pt idx="0">
                  <c:v>11677</c:v>
                </c:pt>
                <c:pt idx="1">
                  <c:v>19174</c:v>
                </c:pt>
                <c:pt idx="2">
                  <c:v>11903</c:v>
                </c:pt>
                <c:pt idx="3">
                  <c:v>15751</c:v>
                </c:pt>
                <c:pt idx="4">
                  <c:v>2541</c:v>
                </c:pt>
                <c:pt idx="5">
                  <c:v>742</c:v>
                </c:pt>
                <c:pt idx="6">
                  <c:v>1419</c:v>
                </c:pt>
                <c:pt idx="7">
                  <c:v>95019</c:v>
                </c:pt>
              </c:numCache>
            </c:numRef>
          </c:val>
        </c:ser>
        <c:shape val="box"/>
        <c:axId val="40530304"/>
        <c:axId val="40533376"/>
        <c:axId val="0"/>
      </c:bar3DChart>
      <c:catAx>
        <c:axId val="40530304"/>
        <c:scaling>
          <c:orientation val="minMax"/>
        </c:scaling>
        <c:axPos val="b"/>
        <c:tickLblPos val="nextTo"/>
        <c:crossAx val="40533376"/>
        <c:crosses val="autoZero"/>
        <c:auto val="1"/>
        <c:lblAlgn val="ctr"/>
        <c:lblOffset val="100"/>
      </c:catAx>
      <c:valAx>
        <c:axId val="40533376"/>
        <c:scaling>
          <c:orientation val="minMax"/>
        </c:scaling>
        <c:axPos val="l"/>
        <c:majorGridlines/>
        <c:numFmt formatCode="#,##0\ _F_t" sourceLinked="1"/>
        <c:tickLblPos val="nextTo"/>
        <c:crossAx val="40530304"/>
        <c:crosses val="autoZero"/>
        <c:crossBetween val="between"/>
      </c:valAx>
    </c:plotArea>
    <c:plotVisOnly val="1"/>
  </c:chart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08B67-5144-4225-A419-56E6D8351117}" type="datetimeFigureOut">
              <a:rPr lang="hu-HU" smtClean="0"/>
              <a:t>2013.09.05.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325B53-F232-441C-AF50-2292E0047ACC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58A78-FF9E-4291-ACD0-BA421D4451F7}" type="datetimeFigureOut">
              <a:rPr lang="hu-HU" smtClean="0"/>
              <a:t>2013.09.05.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86031F-27E3-4062-A02A-9FCFE622FF36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1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1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2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2</a:t>
            </a:fld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3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3</a:t>
            </a:fld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4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4</a:t>
            </a:fld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5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5</a:t>
            </a:fld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6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6</a:t>
            </a:fld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7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7</a:t>
            </a:fld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8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8</a:t>
            </a:fld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err="1" smtClean="0"/>
              <a:t>9b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9</a:t>
            </a:fld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9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10</a:t>
            </a:fld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10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11</a:t>
            </a:fld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11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12</a:t>
            </a:fld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12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13</a:t>
            </a:fld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13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14</a:t>
            </a:fld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14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15</a:t>
            </a:fld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15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16</a:t>
            </a:fld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16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17</a:t>
            </a:fld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17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18</a:t>
            </a:fld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18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19</a:t>
            </a:fld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19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20</a:t>
            </a:fld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20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21</a:t>
            </a:fld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záró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6031F-27E3-4062-A02A-9FCFE622FF36}" type="slidenum">
              <a:rPr lang="hu-HU" smtClean="0"/>
              <a:t>23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C56AC-423C-4A7D-9603-C6CFAF6BBFF8}" type="datetimeFigureOut">
              <a:rPr lang="hu-HU" smtClean="0"/>
              <a:pPr/>
              <a:t>2013.09.05.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D4AC1-4274-4F46-9813-971F190256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C56AC-423C-4A7D-9603-C6CFAF6BBFF8}" type="datetimeFigureOut">
              <a:rPr lang="hu-HU" smtClean="0"/>
              <a:pPr/>
              <a:t>2013.09.05.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D4AC1-4274-4F46-9813-971F190256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C56AC-423C-4A7D-9603-C6CFAF6BBFF8}" type="datetimeFigureOut">
              <a:rPr lang="hu-HU" smtClean="0"/>
              <a:pPr/>
              <a:t>2013.09.05.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D4AC1-4274-4F46-9813-971F190256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C56AC-423C-4A7D-9603-C6CFAF6BBFF8}" type="datetimeFigureOut">
              <a:rPr lang="hu-HU" smtClean="0"/>
              <a:pPr/>
              <a:t>2013.09.05.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D4AC1-4274-4F46-9813-971F190256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C56AC-423C-4A7D-9603-C6CFAF6BBFF8}" type="datetimeFigureOut">
              <a:rPr lang="hu-HU" smtClean="0"/>
              <a:pPr/>
              <a:t>2013.09.05.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D4AC1-4274-4F46-9813-971F190256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C56AC-423C-4A7D-9603-C6CFAF6BBFF8}" type="datetimeFigureOut">
              <a:rPr lang="hu-HU" smtClean="0"/>
              <a:pPr/>
              <a:t>2013.09.05.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D4AC1-4274-4F46-9813-971F190256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C56AC-423C-4A7D-9603-C6CFAF6BBFF8}" type="datetimeFigureOut">
              <a:rPr lang="hu-HU" smtClean="0"/>
              <a:pPr/>
              <a:t>2013.09.05.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D4AC1-4274-4F46-9813-971F190256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C56AC-423C-4A7D-9603-C6CFAF6BBFF8}" type="datetimeFigureOut">
              <a:rPr lang="hu-HU" smtClean="0"/>
              <a:pPr/>
              <a:t>2013.09.05.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D4AC1-4274-4F46-9813-971F190256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C56AC-423C-4A7D-9603-C6CFAF6BBFF8}" type="datetimeFigureOut">
              <a:rPr lang="hu-HU" smtClean="0"/>
              <a:pPr/>
              <a:t>2013.09.05.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D4AC1-4274-4F46-9813-971F190256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C56AC-423C-4A7D-9603-C6CFAF6BBFF8}" type="datetimeFigureOut">
              <a:rPr lang="hu-HU" smtClean="0"/>
              <a:pPr/>
              <a:t>2013.09.05.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D4AC1-4274-4F46-9813-971F190256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C56AC-423C-4A7D-9603-C6CFAF6BBFF8}" type="datetimeFigureOut">
              <a:rPr lang="hu-HU" smtClean="0"/>
              <a:pPr/>
              <a:t>2013.09.05.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D4AC1-4274-4F46-9813-971F190256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DDEBCF">
                <a:alpha val="0"/>
              </a:srgbClr>
            </a:gs>
            <a:gs pos="32000">
              <a:srgbClr val="9CB86E"/>
            </a:gs>
            <a:gs pos="8000">
              <a:srgbClr val="156B1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C56AC-423C-4A7D-9603-C6CFAF6BBFF8}" type="datetimeFigureOut">
              <a:rPr lang="hu-HU" smtClean="0"/>
              <a:pPr/>
              <a:t>2013.09.05.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D4AC1-4274-4F46-9813-971F190256D9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\\SERVER\kacsa\GIZUS\Lakatos%20S&#225;ndor%20&#233;s%20cig&#225;nyzenekara%20-%20Libam&#225;j,%20kacsam&#225;j.mp3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lang="hu-HU" sz="5400" b="1" dirty="0" smtClean="0">
                <a:latin typeface="Constantia" pitchFamily="18" charset="0"/>
                <a:cs typeface="Times New Roman" pitchFamily="18" charset="0"/>
              </a:rPr>
              <a:t>Baromfiágazat fejlesztési stratégiája</a:t>
            </a:r>
            <a:br>
              <a:rPr lang="hu-HU" sz="5400" b="1" dirty="0" smtClean="0">
                <a:latin typeface="Constantia" pitchFamily="18" charset="0"/>
                <a:cs typeface="Times New Roman" pitchFamily="18" charset="0"/>
              </a:rPr>
            </a:br>
            <a:r>
              <a:rPr lang="hu-HU" sz="5400" b="1" dirty="0" smtClean="0">
                <a:latin typeface="Constantia" pitchFamily="18" charset="0"/>
                <a:cs typeface="Times New Roman" pitchFamily="18" charset="0"/>
              </a:rPr>
              <a:t>2014-2020</a:t>
            </a:r>
            <a:endParaRPr lang="hu-HU" sz="5400" b="1" dirty="0">
              <a:latin typeface="Constantia" pitchFamily="18" charset="0"/>
              <a:cs typeface="Times New Roman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220072" y="5085184"/>
            <a:ext cx="3056384" cy="64807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hu-HU" sz="2800" dirty="0" smtClean="0">
                <a:solidFill>
                  <a:schemeClr val="tx1"/>
                </a:solidFill>
                <a:latin typeface="Vijaya" pitchFamily="34" charset="0"/>
                <a:cs typeface="Vijaya" pitchFamily="34" charset="0"/>
              </a:rPr>
              <a:t>Földi </a:t>
            </a:r>
            <a:r>
              <a:rPr lang="hu-HU" sz="2800" dirty="0" smtClean="0">
                <a:solidFill>
                  <a:schemeClr val="tx1"/>
                </a:solidFill>
                <a:latin typeface="Vijaya" pitchFamily="34" charset="0"/>
                <a:cs typeface="Vijaya" pitchFamily="34" charset="0"/>
              </a:rPr>
              <a:t>Péter</a:t>
            </a:r>
          </a:p>
          <a:p>
            <a:pPr>
              <a:spcBef>
                <a:spcPts val="0"/>
              </a:spcBef>
            </a:pPr>
            <a:r>
              <a:rPr lang="hu-HU" sz="2800" dirty="0" smtClean="0">
                <a:solidFill>
                  <a:schemeClr val="tx1"/>
                </a:solidFill>
                <a:latin typeface="Vijaya" pitchFamily="34" charset="0"/>
                <a:cs typeface="Vijaya" pitchFamily="34" charset="0"/>
              </a:rPr>
              <a:t>szaktanácsadó</a:t>
            </a:r>
            <a:endParaRPr lang="hu-HU" sz="2800" dirty="0">
              <a:solidFill>
                <a:schemeClr val="tx1"/>
              </a:solidFill>
              <a:latin typeface="Vijaya" pitchFamily="34" charset="0"/>
              <a:cs typeface="Vijay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1"/>
          <p:cNvSpPr txBox="1">
            <a:spLocks/>
          </p:cNvSpPr>
          <p:nvPr/>
        </p:nvSpPr>
        <p:spPr>
          <a:xfrm>
            <a:off x="1043608" y="404664"/>
            <a:ext cx="7200800" cy="928688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hu-HU" sz="36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világ baromfihús </a:t>
            </a:r>
            <a:r>
              <a:rPr lang="hu-HU" sz="3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termelése,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hu-HU" sz="3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2008-2010 átlaga</a:t>
            </a:r>
            <a:endParaRPr lang="hu-HU" sz="36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323528" y="1556792"/>
          <a:ext cx="8568952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ím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8136904" cy="936625"/>
          </a:xfrm>
        </p:spPr>
        <p:txBody>
          <a:bodyPr>
            <a:noAutofit/>
          </a:bodyPr>
          <a:lstStyle/>
          <a:p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Az elmúlt hat év élőbaromfi felvásárlása (ezer tonna), </a:t>
            </a:r>
            <a:r>
              <a:rPr lang="hu-HU" sz="3200" b="1" dirty="0" err="1" smtClean="0">
                <a:latin typeface="Times New Roman" pitchFamily="18" charset="0"/>
                <a:cs typeface="Times New Roman" pitchFamily="18" charset="0"/>
              </a:rPr>
              <a:t>étkezésitojás-termelése</a:t>
            </a:r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 (millió db)</a:t>
            </a:r>
          </a:p>
        </p:txBody>
      </p:sp>
      <p:graphicFrame>
        <p:nvGraphicFramePr>
          <p:cNvPr id="6" name="Group 395"/>
          <p:cNvGraphicFramePr>
            <a:graphicFrameLocks/>
          </p:cNvGraphicFramePr>
          <p:nvPr/>
        </p:nvGraphicFramePr>
        <p:xfrm>
          <a:off x="395536" y="1844824"/>
          <a:ext cx="8208913" cy="4127772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527632"/>
                <a:gridCol w="985767"/>
                <a:gridCol w="984235"/>
                <a:gridCol w="985767"/>
                <a:gridCol w="985767"/>
                <a:gridCol w="984236"/>
                <a:gridCol w="985767"/>
                <a:gridCol w="769742"/>
              </a:tblGrid>
              <a:tr h="5931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2006</a:t>
                      </a:r>
                      <a:endParaRPr kumimoji="0" lang="hu-H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2007</a:t>
                      </a:r>
                      <a:endParaRPr kumimoji="0" lang="hu-H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2008</a:t>
                      </a:r>
                      <a:endParaRPr kumimoji="0" lang="hu-H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2009</a:t>
                      </a:r>
                      <a:endParaRPr kumimoji="0" lang="hu-H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2010</a:t>
                      </a:r>
                      <a:endParaRPr kumimoji="0" lang="hu-H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2011</a:t>
                      </a:r>
                      <a:endParaRPr kumimoji="0" lang="hu-H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2012*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701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Broiler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222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217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233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230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229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253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 dirty="0" smtClean="0"/>
                        <a:t>284</a:t>
                      </a:r>
                      <a:endParaRPr lang="hu-H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48884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Pulyka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127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127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122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109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103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103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114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50701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Kacsa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42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58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47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54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61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64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67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50701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Lúd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29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34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32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28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35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0890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Szabadtartás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18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Baromfihús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összesen  (e tonna)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420</a:t>
                      </a:r>
                      <a:endParaRPr kumimoji="0" lang="hu-H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436</a:t>
                      </a:r>
                      <a:endParaRPr kumimoji="0" lang="hu-H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434</a:t>
                      </a:r>
                      <a:endParaRPr kumimoji="0" lang="hu-H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423</a:t>
                      </a:r>
                      <a:endParaRPr kumimoji="0" lang="hu-H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421</a:t>
                      </a:r>
                      <a:endParaRPr kumimoji="0" lang="hu-H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450</a:t>
                      </a:r>
                      <a:endParaRPr kumimoji="0" lang="hu-H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476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18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Étkezési tojás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(millió db)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1172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1060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1065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875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988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750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900</a:t>
                      </a: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422" name="Téglalap 3"/>
          <p:cNvSpPr>
            <a:spLocks noChangeArrowheads="1"/>
          </p:cNvSpPr>
          <p:nvPr/>
        </p:nvSpPr>
        <p:spPr bwMode="auto">
          <a:xfrm>
            <a:off x="251520" y="6309320"/>
            <a:ext cx="62642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400" dirty="0">
                <a:latin typeface="Calibri" pitchFamily="34" charset="0"/>
                <a:cs typeface="Times New Roman" pitchFamily="18" charset="0"/>
              </a:rPr>
              <a:t>(*2012 január 25.-i </a:t>
            </a:r>
            <a:r>
              <a:rPr lang="hu-HU" sz="1400" dirty="0" err="1">
                <a:latin typeface="Calibri" pitchFamily="34" charset="0"/>
                <a:cs typeface="Times New Roman" pitchFamily="18" charset="0"/>
              </a:rPr>
              <a:t>BTT</a:t>
            </a:r>
            <a:r>
              <a:rPr lang="hu-HU" sz="1400" dirty="0">
                <a:latin typeface="Calibri" pitchFamily="34" charset="0"/>
                <a:cs typeface="Times New Roman" pitchFamily="18" charset="0"/>
              </a:rPr>
              <a:t> felmérés alapján; ezer tonna) </a:t>
            </a:r>
            <a:endParaRPr lang="hu-H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A fejlesztés alapja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95%-ban magyar tulajdonosi háttér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termelési nagyságát egyetlen állattenyésztési ágazatként megőrizte, növelte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60 ezer foglalkoztatott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30 milliárd Ft adó + ÁFA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141%-os önellátási szint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növekvő export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hazai takarmány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Baromfiágazat takarmányigénye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00113" y="1700213"/>
            <a:ext cx="7559675" cy="4525962"/>
          </a:xfrm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Termelés:	612 ezer tonna vágóbaromfi</a:t>
            </a:r>
          </a:p>
          <a:p>
            <a:pPr indent="1446213">
              <a:buFont typeface="Arial" pitchFamily="34" charset="0"/>
              <a:buNone/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2470 millió tyúktojás</a:t>
            </a:r>
          </a:p>
          <a:p>
            <a:pPr indent="1630363">
              <a:buFont typeface="Arial" pitchFamily="34" charset="0"/>
              <a:buNone/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210 millió </a:t>
            </a:r>
            <a:r>
              <a:rPr lang="hu-HU" dirty="0" err="1" smtClean="0">
                <a:latin typeface="Times New Roman" pitchFamily="18" charset="0"/>
                <a:cs typeface="Times New Roman" pitchFamily="18" charset="0"/>
              </a:rPr>
              <a:t>naposbaromfi</a:t>
            </a: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None/>
              <a:defRPr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None/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Keveréktakarmány: 2001 </a:t>
            </a:r>
            <a:r>
              <a:rPr lang="hu-HU" dirty="0" err="1" smtClean="0">
                <a:latin typeface="Times New Roman" pitchFamily="18" charset="0"/>
                <a:cs typeface="Times New Roman" pitchFamily="18" charset="0"/>
              </a:rPr>
              <a:t>ktonna</a:t>
            </a: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None/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Takarmánybúza: 630 </a:t>
            </a:r>
            <a:r>
              <a:rPr lang="hu-HU" dirty="0" err="1" smtClean="0">
                <a:latin typeface="Times New Roman" pitchFamily="18" charset="0"/>
                <a:cs typeface="Times New Roman" pitchFamily="18" charset="0"/>
              </a:rPr>
              <a:t>ktonna</a:t>
            </a: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None/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Kukorica:	1187 </a:t>
            </a:r>
            <a:r>
              <a:rPr lang="hu-HU" dirty="0" err="1" smtClean="0">
                <a:latin typeface="Times New Roman" pitchFamily="18" charset="0"/>
                <a:cs typeface="Times New Roman" pitchFamily="18" charset="0"/>
              </a:rPr>
              <a:t>ktonna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Viharfelhők</a:t>
            </a:r>
            <a:endParaRPr lang="hu-HU" dirty="0"/>
          </a:p>
        </p:txBody>
      </p:sp>
      <p:pic>
        <p:nvPicPr>
          <p:cNvPr id="6" name="Tartalom helye 5" descr="vihar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1275606"/>
            <a:ext cx="8136904" cy="54147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Fellegek az ágazat felett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525963"/>
          </a:xfrm>
        </p:spPr>
        <p:txBody>
          <a:bodyPr>
            <a:normAutofit/>
          </a:bodyPr>
          <a:lstStyle/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tartalékok felélése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tőke-visszaforgatás hiánya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versenyképességünk csökkenése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feketegazdaság (irreális ÁFA)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áruházláncok erőfölénye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állatvédő akciók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import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Beruházási igény, 2014-2020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755576" y="1844824"/>
          <a:ext cx="7524000" cy="43558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/>
                <a:gridCol w="1800000"/>
                <a:gridCol w="3816000"/>
              </a:tblGrid>
              <a:tr h="643545">
                <a:tc>
                  <a:txBody>
                    <a:bodyPr/>
                    <a:lstStyle/>
                    <a:p>
                      <a:pPr algn="ctr"/>
                      <a:endParaRPr lang="hu-H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beruházási igény, milliárd Ft</a:t>
                      </a:r>
                      <a:endParaRPr lang="hu-H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termékpálya fejlesztési céljai</a:t>
                      </a:r>
                      <a:endParaRPr lang="hu-HU" b="1" dirty="0"/>
                    </a:p>
                  </a:txBody>
                  <a:tcPr anchor="ctr"/>
                </a:tc>
              </a:tr>
              <a:tr h="576000">
                <a:tc>
                  <a:txBody>
                    <a:bodyPr/>
                    <a:lstStyle/>
                    <a:p>
                      <a:r>
                        <a:rPr lang="hu-HU" dirty="0" smtClean="0"/>
                        <a:t>húscsirke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145</a:t>
                      </a:r>
                      <a:endParaRPr lang="hu-HU" dirty="0"/>
                    </a:p>
                  </a:txBody>
                  <a:tcPr marL="702000" marR="90000" marT="46800" marB="46800" anchor="ctr"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termelő istállók</a:t>
                      </a:r>
                      <a:r>
                        <a:rPr lang="hu-HU" baseline="0" dirty="0" smtClean="0"/>
                        <a:t> korszerűsítése, újak építése, technológiai fejlesztés</a:t>
                      </a:r>
                      <a:endParaRPr lang="hu-HU" dirty="0"/>
                    </a:p>
                  </a:txBody>
                  <a:tcPr/>
                </a:tc>
              </a:tr>
              <a:tr h="576000">
                <a:tc>
                  <a:txBody>
                    <a:bodyPr/>
                    <a:lstStyle/>
                    <a:p>
                      <a:r>
                        <a:rPr lang="hu-HU" dirty="0" smtClean="0"/>
                        <a:t>pulyka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  55</a:t>
                      </a:r>
                      <a:endParaRPr lang="hu-HU" dirty="0"/>
                    </a:p>
                  </a:txBody>
                  <a:tcPr marL="702000" marR="90000" marT="46800" marB="46800" anchor="ctr"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teljes termékpálya fejlesztés, termékfejlesztés</a:t>
                      </a:r>
                      <a:endParaRPr lang="hu-HU" dirty="0"/>
                    </a:p>
                  </a:txBody>
                  <a:tcPr/>
                </a:tc>
              </a:tr>
              <a:tr h="576000">
                <a:tc>
                  <a:txBody>
                    <a:bodyPr/>
                    <a:lstStyle/>
                    <a:p>
                      <a:r>
                        <a:rPr lang="hu-HU" dirty="0" smtClean="0"/>
                        <a:t>lúd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  35</a:t>
                      </a:r>
                      <a:endParaRPr lang="hu-HU" dirty="0"/>
                    </a:p>
                  </a:txBody>
                  <a:tcPr marL="702000" marR="90000" marT="46800" marB="46800" anchor="ctr"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tenyésztésfejlesztés, technológiafejlesztés</a:t>
                      </a:r>
                      <a:endParaRPr lang="hu-HU" dirty="0"/>
                    </a:p>
                  </a:txBody>
                  <a:tcPr/>
                </a:tc>
              </a:tr>
              <a:tr h="576000">
                <a:tc>
                  <a:txBody>
                    <a:bodyPr/>
                    <a:lstStyle/>
                    <a:p>
                      <a:r>
                        <a:rPr lang="hu-HU" dirty="0" smtClean="0"/>
                        <a:t>kacsa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  50</a:t>
                      </a:r>
                      <a:endParaRPr lang="hu-HU" dirty="0"/>
                    </a:p>
                  </a:txBody>
                  <a:tcPr marL="702000" marR="90000" marT="46800" marB="46800" anchor="ctr"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technológiai fejlesztés</a:t>
                      </a:r>
                      <a:endParaRPr lang="hu-HU" dirty="0"/>
                    </a:p>
                  </a:txBody>
                  <a:tcPr/>
                </a:tc>
              </a:tr>
              <a:tr h="576000">
                <a:tc>
                  <a:txBody>
                    <a:bodyPr/>
                    <a:lstStyle/>
                    <a:p>
                      <a:r>
                        <a:rPr lang="hu-HU" dirty="0" smtClean="0"/>
                        <a:t>étkezési tojás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  30</a:t>
                      </a:r>
                      <a:endParaRPr lang="hu-HU" dirty="0"/>
                    </a:p>
                  </a:txBody>
                  <a:tcPr marL="702000" marR="90000" marT="46800" marB="46800" anchor="ctr"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állománynövelés, épület-</a:t>
                      </a:r>
                      <a:r>
                        <a:rPr lang="hu-HU" baseline="0" dirty="0" smtClean="0"/>
                        <a:t> és technológiafejlesztés (cél az önellátás)</a:t>
                      </a:r>
                      <a:endParaRPr lang="hu-HU" dirty="0"/>
                    </a:p>
                  </a:txBody>
                  <a:tcPr/>
                </a:tc>
              </a:tr>
              <a:tr h="576000">
                <a:tc>
                  <a:txBody>
                    <a:bodyPr/>
                    <a:lstStyle/>
                    <a:p>
                      <a:r>
                        <a:rPr lang="hu-HU" b="1" dirty="0" smtClean="0"/>
                        <a:t>összesen</a:t>
                      </a:r>
                      <a:endParaRPr lang="hu-H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b="1" dirty="0" smtClean="0"/>
                        <a:t>315</a:t>
                      </a:r>
                      <a:endParaRPr lang="hu-HU" b="1" dirty="0"/>
                    </a:p>
                  </a:txBody>
                  <a:tcPr marL="702000" marR="90000" marT="46800" marB="46800" anchor="ctr"/>
                </a:tc>
                <a:tc>
                  <a:txBody>
                    <a:bodyPr/>
                    <a:lstStyle/>
                    <a:p>
                      <a:endParaRPr lang="hu-H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Megvalósulás feltételei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1961456"/>
            <a:ext cx="8229600" cy="4896544"/>
          </a:xfrm>
        </p:spPr>
        <p:txBody>
          <a:bodyPr>
            <a:normAutofit/>
          </a:bodyPr>
          <a:lstStyle/>
          <a:p>
            <a:pPr>
              <a:buSzPct val="67000"/>
              <a:buFont typeface="Wingdings" pitchFamily="2" charset="2"/>
              <a:buChar char="§"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baromfi állatjóléti támogatása 10 Mrd Ft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beruházási program elsősorban alapanyag-termeléshez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alapanyag-termelés korszerűsítése elsősorban az integrációs hátterű vállalkozásoknál történjen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kkv – nagyvállalat definíciójának változtatása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beruházási támogatás 50%-ra, kamat 3%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nemzeti exportvállalat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Megvalósulás hatása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896544"/>
          </a:xfrm>
        </p:spPr>
        <p:txBody>
          <a:bodyPr>
            <a:normAutofit fontScale="92500"/>
          </a:bodyPr>
          <a:lstStyle/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10-12 ezer többlet munkahely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jobb minőségű baromfitermék kiszorítja a silány importot (védjegyek erősítése)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5-7 ezer építő-szerelő kapacitás lekötése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38-40 milliárd Ft adó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feketegazdaság visszaszorítása (ÁFA csökkentés)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egy főre jutó baromfihús exportunkkal elsők lehetünk Európában</a:t>
            </a:r>
          </a:p>
          <a:p>
            <a:pPr>
              <a:buSzPct val="67000"/>
              <a:buFont typeface="Wingdings" pitchFamily="2" charset="2"/>
              <a:buChar char="§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tojás önellátás visszaáll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dirty="0" err="1" smtClean="0">
                <a:latin typeface="Times New Roman" pitchFamily="18" charset="0"/>
                <a:cs typeface="Times New Roman" pitchFamily="18" charset="0"/>
              </a:rPr>
              <a:t>Víziszárnyas</a:t>
            </a:r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 ágazat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896544"/>
          </a:xfrm>
        </p:spPr>
        <p:txBody>
          <a:bodyPr>
            <a:normAutofit/>
          </a:bodyPr>
          <a:lstStyle/>
          <a:p>
            <a:pPr>
              <a:buSzPct val="67000"/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Biológiai alapok</a:t>
            </a:r>
          </a:p>
          <a:p>
            <a:pPr marL="0" indent="-1080000">
              <a:buSzPct val="67000"/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lúd törzs  kb. 250 ezer tojó</a:t>
            </a:r>
          </a:p>
          <a:p>
            <a:pPr indent="-1080000">
              <a:buSzPct val="67000"/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		ebből hústípus 150 ezer tojó</a:t>
            </a:r>
          </a:p>
          <a:p>
            <a:pPr indent="-1080000">
              <a:buSzPct val="67000"/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			 májtípus 100 ezer tojó</a:t>
            </a:r>
          </a:p>
          <a:p>
            <a:pPr indent="-1080000">
              <a:buSzPct val="67000"/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	fajta: 25 (7 külföldi)</a:t>
            </a:r>
          </a:p>
          <a:p>
            <a:pPr indent="-1080000">
              <a:buSzPct val="67000"/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kacsa törzs kb. 180 ezer tojó</a:t>
            </a:r>
          </a:p>
          <a:p>
            <a:pPr indent="-1080000">
              <a:buSzPct val="67000"/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	fajta: 12 (8 külföldi)</a:t>
            </a:r>
          </a:p>
          <a:p>
            <a:pPr>
              <a:buSzPct val="67000"/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Épületek kora: &gt;15 év, technológia 15 év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Kacsa keltetés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804248" y="2204864"/>
            <a:ext cx="9668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eaLnBrk="0" hangingPunct="0">
              <a:tabLst>
                <a:tab pos="436563" algn="dec"/>
              </a:tabLst>
              <a:defRPr/>
            </a:pPr>
            <a:r>
              <a:rPr lang="hu-HU" sz="1200" dirty="0" err="1">
                <a:latin typeface="+mj-lt"/>
                <a:ea typeface="Times New Roman" pitchFamily="18" charset="0"/>
                <a:cs typeface="Courier New" pitchFamily="49" charset="0"/>
              </a:rPr>
              <a:t>Me</a:t>
            </a:r>
            <a:r>
              <a:rPr lang="hu-HU" sz="1200" dirty="0">
                <a:latin typeface="+mj-lt"/>
                <a:ea typeface="Times New Roman" pitchFamily="18" charset="0"/>
                <a:cs typeface="Courier New" pitchFamily="49" charset="0"/>
              </a:rPr>
              <a:t>.: </a:t>
            </a:r>
            <a:r>
              <a:rPr lang="hu-HU" sz="1200" dirty="0" smtClean="0">
                <a:latin typeface="+mj-lt"/>
                <a:ea typeface="Times New Roman" pitchFamily="18" charset="0"/>
                <a:cs typeface="Courier New" pitchFamily="49" charset="0"/>
              </a:rPr>
              <a:t>ezer db</a:t>
            </a:r>
            <a:endParaRPr lang="hu-HU" dirty="0">
              <a:latin typeface="+mj-lt"/>
            </a:endParaRPr>
          </a:p>
        </p:txBody>
      </p:sp>
      <p:graphicFrame>
        <p:nvGraphicFramePr>
          <p:cNvPr id="8" name="Tartalom helye 7"/>
          <p:cNvGraphicFramePr>
            <a:graphicFrameLocks noGrp="1"/>
          </p:cNvGraphicFramePr>
          <p:nvPr>
            <p:ph idx="1"/>
          </p:nvPr>
        </p:nvGraphicFramePr>
        <p:xfrm>
          <a:off x="827584" y="2852936"/>
          <a:ext cx="7092024" cy="9540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800200"/>
                <a:gridCol w="1745812"/>
                <a:gridCol w="1773006"/>
                <a:gridCol w="1773006"/>
              </a:tblGrid>
              <a:tr h="477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2010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2011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2012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000">
                <a:tc>
                  <a:txBody>
                    <a:bodyPr/>
                    <a:lstStyle/>
                    <a:p>
                      <a:r>
                        <a:rPr lang="hu-HU" dirty="0" smtClean="0"/>
                        <a:t>összesen</a:t>
                      </a:r>
                      <a:endParaRPr lang="hu-H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22433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25386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28013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Lúd keltetés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855546" y="1844824"/>
            <a:ext cx="9668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eaLnBrk="0" hangingPunct="0">
              <a:tabLst>
                <a:tab pos="436563" algn="dec"/>
              </a:tabLst>
              <a:defRPr/>
            </a:pPr>
            <a:r>
              <a:rPr lang="hu-HU" sz="1200" dirty="0" err="1">
                <a:latin typeface="+mj-lt"/>
                <a:ea typeface="Times New Roman" pitchFamily="18" charset="0"/>
                <a:cs typeface="Courier New" pitchFamily="49" charset="0"/>
              </a:rPr>
              <a:t>Me</a:t>
            </a:r>
            <a:r>
              <a:rPr lang="hu-HU" sz="1200" dirty="0">
                <a:latin typeface="+mj-lt"/>
                <a:ea typeface="Times New Roman" pitchFamily="18" charset="0"/>
                <a:cs typeface="Courier New" pitchFamily="49" charset="0"/>
              </a:rPr>
              <a:t>.: </a:t>
            </a:r>
            <a:r>
              <a:rPr lang="hu-HU" sz="1200" dirty="0" smtClean="0">
                <a:latin typeface="+mj-lt"/>
                <a:ea typeface="Times New Roman" pitchFamily="18" charset="0"/>
                <a:cs typeface="Courier New" pitchFamily="49" charset="0"/>
              </a:rPr>
              <a:t>ezer db</a:t>
            </a:r>
            <a:endParaRPr lang="hu-HU" dirty="0">
              <a:latin typeface="+mj-lt"/>
            </a:endParaRPr>
          </a:p>
        </p:txBody>
      </p:sp>
      <p:graphicFrame>
        <p:nvGraphicFramePr>
          <p:cNvPr id="8" name="Tartalom helye 7"/>
          <p:cNvGraphicFramePr>
            <a:graphicFrameLocks noGrp="1"/>
          </p:cNvGraphicFramePr>
          <p:nvPr>
            <p:ph idx="1"/>
          </p:nvPr>
        </p:nvGraphicFramePr>
        <p:xfrm>
          <a:off x="899592" y="2492896"/>
          <a:ext cx="7092024" cy="19080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800200"/>
                <a:gridCol w="1745812"/>
                <a:gridCol w="1773006"/>
                <a:gridCol w="1773006"/>
              </a:tblGrid>
              <a:tr h="477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2010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2011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2012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000">
                <a:tc>
                  <a:txBody>
                    <a:bodyPr/>
                    <a:lstStyle/>
                    <a:p>
                      <a:r>
                        <a:rPr lang="hu-HU" dirty="0" smtClean="0"/>
                        <a:t>hústípusú </a:t>
                      </a:r>
                      <a:endParaRPr lang="hu-H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2674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3293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3565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77000">
                <a:tc>
                  <a:txBody>
                    <a:bodyPr/>
                    <a:lstStyle/>
                    <a:p>
                      <a:r>
                        <a:rPr lang="hu-HU" dirty="0" smtClean="0"/>
                        <a:t>májtípusú</a:t>
                      </a:r>
                      <a:endParaRPr lang="hu-H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1275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1458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1463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7000">
                <a:tc>
                  <a:txBody>
                    <a:bodyPr/>
                    <a:lstStyle/>
                    <a:p>
                      <a:r>
                        <a:rPr lang="hu-HU" dirty="0" smtClean="0"/>
                        <a:t>összesen</a:t>
                      </a:r>
                      <a:endParaRPr lang="hu-H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3949</a:t>
                      </a:r>
                      <a:endParaRPr lang="hu-H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4751</a:t>
                      </a:r>
                      <a:endParaRPr lang="hu-H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5028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Lúd és kacsa felvásárlás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</p:nvPr>
        </p:nvGraphicFramePr>
        <p:xfrm>
          <a:off x="395536" y="2492896"/>
          <a:ext cx="8229599" cy="2015999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1063517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2006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2007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2009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2011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2012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2013 </a:t>
                      </a:r>
                      <a:r>
                        <a:rPr lang="hu-HU" dirty="0" err="1" smtClean="0"/>
                        <a:t>előrejel-zés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41">
                <a:tc>
                  <a:txBody>
                    <a:bodyPr/>
                    <a:lstStyle/>
                    <a:p>
                      <a:r>
                        <a:rPr lang="hu-HU" dirty="0" smtClean="0"/>
                        <a:t>liba</a:t>
                      </a:r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29133</a:t>
                      </a:r>
                      <a:endParaRPr lang="hu-H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34822</a:t>
                      </a:r>
                      <a:endParaRPr lang="hu-H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30681</a:t>
                      </a:r>
                      <a:endParaRPr lang="hu-H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30311</a:t>
                      </a:r>
                      <a:endParaRPr lang="hu-H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32599</a:t>
                      </a:r>
                      <a:endParaRPr lang="hu-H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41065</a:t>
                      </a:r>
                      <a:endParaRPr lang="hu-H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76241">
                <a:tc>
                  <a:txBody>
                    <a:bodyPr/>
                    <a:lstStyle/>
                    <a:p>
                      <a:r>
                        <a:rPr lang="hu-HU" dirty="0" smtClean="0"/>
                        <a:t>kacsa</a:t>
                      </a:r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42707</a:t>
                      </a:r>
                      <a:endParaRPr lang="hu-H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57994</a:t>
                      </a:r>
                      <a:endParaRPr lang="hu-H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54772</a:t>
                      </a:r>
                      <a:endParaRPr lang="hu-H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64766</a:t>
                      </a:r>
                      <a:endParaRPr lang="hu-H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65986</a:t>
                      </a:r>
                      <a:endParaRPr lang="hu-H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68954</a:t>
                      </a:r>
                      <a:endParaRPr lang="hu-H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545023" y="1916445"/>
            <a:ext cx="87408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eaLnBrk="0" hangingPunct="0">
              <a:tabLst>
                <a:tab pos="436563" algn="dec"/>
              </a:tabLst>
              <a:defRPr/>
            </a:pPr>
            <a:r>
              <a:rPr lang="hu-HU" sz="1200" dirty="0" err="1">
                <a:latin typeface="+mj-lt"/>
                <a:ea typeface="Times New Roman" pitchFamily="18" charset="0"/>
                <a:cs typeface="Courier New" pitchFamily="49" charset="0"/>
              </a:rPr>
              <a:t>Me</a:t>
            </a:r>
            <a:r>
              <a:rPr lang="hu-HU" sz="1200" dirty="0">
                <a:latin typeface="+mj-lt"/>
                <a:ea typeface="Times New Roman" pitchFamily="18" charset="0"/>
                <a:cs typeface="Courier New" pitchFamily="49" charset="0"/>
              </a:rPr>
              <a:t>.: </a:t>
            </a:r>
            <a:r>
              <a:rPr lang="hu-HU" sz="1200" dirty="0" smtClean="0">
                <a:latin typeface="+mj-lt"/>
                <a:ea typeface="Times New Roman" pitchFamily="18" charset="0"/>
                <a:cs typeface="Courier New" pitchFamily="49" charset="0"/>
              </a:rPr>
              <a:t>tonna</a:t>
            </a:r>
            <a:endParaRPr lang="hu-H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Kacsa értékesítés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948264" y="1844824"/>
            <a:ext cx="87408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eaLnBrk="0" hangingPunct="0">
              <a:tabLst>
                <a:tab pos="436563" algn="dec"/>
              </a:tabLst>
              <a:defRPr/>
            </a:pPr>
            <a:r>
              <a:rPr lang="hu-HU" sz="1200" dirty="0" err="1">
                <a:latin typeface="+mj-lt"/>
                <a:ea typeface="Times New Roman" pitchFamily="18" charset="0"/>
                <a:cs typeface="Courier New" pitchFamily="49" charset="0"/>
              </a:rPr>
              <a:t>Me</a:t>
            </a:r>
            <a:r>
              <a:rPr lang="hu-HU" sz="1200" dirty="0">
                <a:latin typeface="+mj-lt"/>
                <a:ea typeface="Times New Roman" pitchFamily="18" charset="0"/>
                <a:cs typeface="Courier New" pitchFamily="49" charset="0"/>
              </a:rPr>
              <a:t>.: </a:t>
            </a:r>
            <a:r>
              <a:rPr lang="hu-HU" sz="1200" dirty="0" smtClean="0">
                <a:latin typeface="+mj-lt"/>
                <a:ea typeface="Times New Roman" pitchFamily="18" charset="0"/>
                <a:cs typeface="Courier New" pitchFamily="49" charset="0"/>
              </a:rPr>
              <a:t>tonna</a:t>
            </a:r>
            <a:endParaRPr lang="hu-HU" dirty="0">
              <a:latin typeface="+mj-lt"/>
            </a:endParaRPr>
          </a:p>
        </p:txBody>
      </p:sp>
      <p:graphicFrame>
        <p:nvGraphicFramePr>
          <p:cNvPr id="8" name="Tartalom helye 7"/>
          <p:cNvGraphicFramePr>
            <a:graphicFrameLocks noGrp="1"/>
          </p:cNvGraphicFramePr>
          <p:nvPr>
            <p:ph idx="1"/>
          </p:nvPr>
        </p:nvGraphicFramePr>
        <p:xfrm>
          <a:off x="827584" y="2420888"/>
          <a:ext cx="7092024" cy="19080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800200"/>
                <a:gridCol w="1745812"/>
                <a:gridCol w="1773006"/>
                <a:gridCol w="1773006"/>
              </a:tblGrid>
              <a:tr h="477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2010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2011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2012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000">
                <a:tc>
                  <a:txBody>
                    <a:bodyPr/>
                    <a:lstStyle/>
                    <a:p>
                      <a:r>
                        <a:rPr lang="hu-HU" dirty="0" smtClean="0"/>
                        <a:t>export</a:t>
                      </a:r>
                      <a:endParaRPr lang="hu-H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23511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22236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24105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77000">
                <a:tc>
                  <a:txBody>
                    <a:bodyPr/>
                    <a:lstStyle/>
                    <a:p>
                      <a:r>
                        <a:rPr lang="hu-HU" dirty="0" smtClean="0"/>
                        <a:t>- ebből EK</a:t>
                      </a:r>
                      <a:endParaRPr lang="hu-H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21116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18736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20968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7000">
                <a:tc>
                  <a:txBody>
                    <a:bodyPr/>
                    <a:lstStyle/>
                    <a:p>
                      <a:r>
                        <a:rPr lang="hu-HU" dirty="0" smtClean="0"/>
                        <a:t>belföld</a:t>
                      </a:r>
                      <a:endParaRPr lang="hu-H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13511</a:t>
                      </a:r>
                      <a:endParaRPr lang="hu-H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19525</a:t>
                      </a:r>
                      <a:endParaRPr lang="hu-H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21263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Lúd értékesítés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948264" y="1844824"/>
            <a:ext cx="87408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eaLnBrk="0" hangingPunct="0">
              <a:tabLst>
                <a:tab pos="436563" algn="dec"/>
              </a:tabLst>
              <a:defRPr/>
            </a:pPr>
            <a:r>
              <a:rPr lang="hu-HU" sz="1200" dirty="0" err="1">
                <a:latin typeface="+mj-lt"/>
                <a:ea typeface="Times New Roman" pitchFamily="18" charset="0"/>
                <a:cs typeface="Courier New" pitchFamily="49" charset="0"/>
              </a:rPr>
              <a:t>Me</a:t>
            </a:r>
            <a:r>
              <a:rPr lang="hu-HU" sz="1200" dirty="0">
                <a:latin typeface="+mj-lt"/>
                <a:ea typeface="Times New Roman" pitchFamily="18" charset="0"/>
                <a:cs typeface="Courier New" pitchFamily="49" charset="0"/>
              </a:rPr>
              <a:t>.: </a:t>
            </a:r>
            <a:r>
              <a:rPr lang="hu-HU" sz="1200" dirty="0" smtClean="0">
                <a:latin typeface="+mj-lt"/>
                <a:ea typeface="Times New Roman" pitchFamily="18" charset="0"/>
                <a:cs typeface="Courier New" pitchFamily="49" charset="0"/>
              </a:rPr>
              <a:t>tonna</a:t>
            </a:r>
            <a:endParaRPr lang="hu-HU" dirty="0">
              <a:latin typeface="+mj-lt"/>
            </a:endParaRPr>
          </a:p>
        </p:txBody>
      </p:sp>
      <p:graphicFrame>
        <p:nvGraphicFramePr>
          <p:cNvPr id="8" name="Tartalom helye 7"/>
          <p:cNvGraphicFramePr>
            <a:graphicFrameLocks noGrp="1"/>
          </p:cNvGraphicFramePr>
          <p:nvPr>
            <p:ph idx="1"/>
          </p:nvPr>
        </p:nvGraphicFramePr>
        <p:xfrm>
          <a:off x="827584" y="2420888"/>
          <a:ext cx="7092024" cy="19080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800200"/>
                <a:gridCol w="1745812"/>
                <a:gridCol w="1773006"/>
                <a:gridCol w="1773006"/>
              </a:tblGrid>
              <a:tr h="477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2010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2011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2012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000">
                <a:tc>
                  <a:txBody>
                    <a:bodyPr/>
                    <a:lstStyle/>
                    <a:p>
                      <a:r>
                        <a:rPr lang="hu-HU" dirty="0" smtClean="0"/>
                        <a:t>export</a:t>
                      </a:r>
                      <a:endParaRPr lang="hu-H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11840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11524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12791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77000">
                <a:tc>
                  <a:txBody>
                    <a:bodyPr/>
                    <a:lstStyle/>
                    <a:p>
                      <a:r>
                        <a:rPr lang="hu-HU" dirty="0" smtClean="0"/>
                        <a:t>- ebből EK</a:t>
                      </a:r>
                      <a:endParaRPr lang="hu-H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9950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9869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10299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7000">
                <a:tc>
                  <a:txBody>
                    <a:bodyPr/>
                    <a:lstStyle/>
                    <a:p>
                      <a:r>
                        <a:rPr lang="hu-HU" dirty="0" smtClean="0"/>
                        <a:t>belföld</a:t>
                      </a:r>
                      <a:endParaRPr lang="hu-H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7786</a:t>
                      </a:r>
                      <a:endParaRPr lang="hu-H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8116</a:t>
                      </a:r>
                      <a:endParaRPr lang="hu-H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8201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69368"/>
            <a:ext cx="8136904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Egyenes összekötő nyíllal 5"/>
          <p:cNvCxnSpPr/>
          <p:nvPr/>
        </p:nvCxnSpPr>
        <p:spPr>
          <a:xfrm>
            <a:off x="971600" y="2348880"/>
            <a:ext cx="158417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zövegdoboz 7"/>
          <p:cNvSpPr txBox="1"/>
          <p:nvPr/>
        </p:nvSpPr>
        <p:spPr>
          <a:xfrm>
            <a:off x="323528" y="198884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Bulgária 2800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971600" y="332656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Hízott máj termelés</a:t>
            </a:r>
          </a:p>
        </p:txBody>
      </p:sp>
      <p:cxnSp>
        <p:nvCxnSpPr>
          <p:cNvPr id="10" name="Egyenes összekötő nyíllal 9"/>
          <p:cNvCxnSpPr/>
          <p:nvPr/>
        </p:nvCxnSpPr>
        <p:spPr>
          <a:xfrm flipV="1">
            <a:off x="755576" y="4725144"/>
            <a:ext cx="57606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zövegdoboz 11"/>
          <p:cNvSpPr txBox="1"/>
          <p:nvPr/>
        </p:nvSpPr>
        <p:spPr>
          <a:xfrm>
            <a:off x="323528" y="537321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Magyarország 2570</a:t>
            </a:r>
          </a:p>
        </p:txBody>
      </p:sp>
      <p:sp>
        <p:nvSpPr>
          <p:cNvPr id="13" name="Szövegdoboz 12"/>
          <p:cNvSpPr txBox="1"/>
          <p:nvPr/>
        </p:nvSpPr>
        <p:spPr>
          <a:xfrm>
            <a:off x="611560" y="148478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Spanyolország 800</a:t>
            </a:r>
          </a:p>
        </p:txBody>
      </p:sp>
      <p:cxnSp>
        <p:nvCxnSpPr>
          <p:cNvPr id="14" name="Egyenes összekötő nyíllal 13"/>
          <p:cNvCxnSpPr/>
          <p:nvPr/>
        </p:nvCxnSpPr>
        <p:spPr>
          <a:xfrm>
            <a:off x="2555776" y="1772816"/>
            <a:ext cx="864096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zövegdoboz 15"/>
          <p:cNvSpPr txBox="1"/>
          <p:nvPr/>
        </p:nvSpPr>
        <p:spPr>
          <a:xfrm>
            <a:off x="4644008" y="148478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Kína 400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5508104" y="213285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USA-Kanada-Mexikó</a:t>
            </a:r>
            <a:r>
              <a:rPr lang="hu-HU" dirty="0" smtClean="0"/>
              <a:t> 450</a:t>
            </a:r>
          </a:p>
        </p:txBody>
      </p:sp>
      <p:sp>
        <p:nvSpPr>
          <p:cNvPr id="18" name="Szövegdoboz 17"/>
          <p:cNvSpPr txBox="1"/>
          <p:nvPr/>
        </p:nvSpPr>
        <p:spPr>
          <a:xfrm>
            <a:off x="5292080" y="407707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Franciaország 19490</a:t>
            </a:r>
          </a:p>
        </p:txBody>
      </p:sp>
      <p:sp>
        <p:nvSpPr>
          <p:cNvPr id="19" name="Szövegdoboz 18"/>
          <p:cNvSpPr txBox="1"/>
          <p:nvPr/>
        </p:nvSpPr>
        <p:spPr>
          <a:xfrm>
            <a:off x="3707904" y="119675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Egyéb 300</a:t>
            </a:r>
          </a:p>
        </p:txBody>
      </p:sp>
      <p:sp>
        <p:nvSpPr>
          <p:cNvPr id="20" name="Szövegdoboz 19"/>
          <p:cNvSpPr txBox="1"/>
          <p:nvPr/>
        </p:nvSpPr>
        <p:spPr>
          <a:xfrm>
            <a:off x="2267744" y="11247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Ukrajna 140</a:t>
            </a:r>
          </a:p>
        </p:txBody>
      </p:sp>
      <p:cxnSp>
        <p:nvCxnSpPr>
          <p:cNvPr id="21" name="Egyenes összekötő nyíllal 20"/>
          <p:cNvCxnSpPr/>
          <p:nvPr/>
        </p:nvCxnSpPr>
        <p:spPr>
          <a:xfrm>
            <a:off x="3275856" y="1484784"/>
            <a:ext cx="36004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nyíllal 21"/>
          <p:cNvCxnSpPr/>
          <p:nvPr/>
        </p:nvCxnSpPr>
        <p:spPr>
          <a:xfrm flipH="1">
            <a:off x="4139952" y="1628800"/>
            <a:ext cx="43204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gyenes összekötő nyíllal 22"/>
          <p:cNvCxnSpPr/>
          <p:nvPr/>
        </p:nvCxnSpPr>
        <p:spPr>
          <a:xfrm flipH="1">
            <a:off x="4572000" y="2348880"/>
            <a:ext cx="93610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gyenes összekötő nyíllal 28"/>
          <p:cNvCxnSpPr/>
          <p:nvPr/>
        </p:nvCxnSpPr>
        <p:spPr>
          <a:xfrm flipH="1">
            <a:off x="3851920" y="1556792"/>
            <a:ext cx="72008" cy="3913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Hízott kacsamáj export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876256" y="2060848"/>
            <a:ext cx="9668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eaLnBrk="0" hangingPunct="0">
              <a:tabLst>
                <a:tab pos="436563" algn="dec"/>
              </a:tabLst>
              <a:defRPr/>
            </a:pPr>
            <a:r>
              <a:rPr lang="hu-HU" sz="1200" dirty="0" err="1">
                <a:latin typeface="+mj-lt"/>
                <a:ea typeface="Times New Roman" pitchFamily="18" charset="0"/>
                <a:cs typeface="Courier New" pitchFamily="49" charset="0"/>
              </a:rPr>
              <a:t>Me</a:t>
            </a:r>
            <a:r>
              <a:rPr lang="hu-HU" sz="1200" dirty="0">
                <a:latin typeface="+mj-lt"/>
                <a:ea typeface="Times New Roman" pitchFamily="18" charset="0"/>
                <a:cs typeface="Courier New" pitchFamily="49" charset="0"/>
              </a:rPr>
              <a:t>.: </a:t>
            </a:r>
            <a:r>
              <a:rPr lang="hu-HU" sz="1200" dirty="0" smtClean="0">
                <a:latin typeface="+mj-lt"/>
                <a:ea typeface="Times New Roman" pitchFamily="18" charset="0"/>
                <a:cs typeface="Courier New" pitchFamily="49" charset="0"/>
              </a:rPr>
              <a:t>ezer db</a:t>
            </a:r>
            <a:endParaRPr lang="hu-HU" dirty="0">
              <a:latin typeface="+mj-lt"/>
            </a:endParaRPr>
          </a:p>
        </p:txBody>
      </p:sp>
      <p:graphicFrame>
        <p:nvGraphicFramePr>
          <p:cNvPr id="8" name="Tartalom helye 7"/>
          <p:cNvGraphicFramePr>
            <a:graphicFrameLocks noGrp="1"/>
          </p:cNvGraphicFramePr>
          <p:nvPr>
            <p:ph idx="1"/>
          </p:nvPr>
        </p:nvGraphicFramePr>
        <p:xfrm>
          <a:off x="827584" y="2780928"/>
          <a:ext cx="7092024" cy="14310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800200"/>
                <a:gridCol w="1745812"/>
                <a:gridCol w="1773006"/>
                <a:gridCol w="1773006"/>
              </a:tblGrid>
              <a:tr h="477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2010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2011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2012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000">
                <a:tc>
                  <a:txBody>
                    <a:bodyPr/>
                    <a:lstStyle/>
                    <a:p>
                      <a:r>
                        <a:rPr lang="hu-HU" dirty="0" smtClean="0"/>
                        <a:t>tonna</a:t>
                      </a:r>
                      <a:endParaRPr lang="hu-H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422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372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488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77000">
                <a:tc>
                  <a:txBody>
                    <a:bodyPr/>
                    <a:lstStyle/>
                    <a:p>
                      <a:r>
                        <a:rPr lang="hu-HU" dirty="0" smtClean="0"/>
                        <a:t>millió Ft</a:t>
                      </a:r>
                      <a:endParaRPr lang="hu-H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1442</a:t>
                      </a:r>
                      <a:endParaRPr lang="hu-H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1442</a:t>
                      </a:r>
                      <a:endParaRPr lang="hu-H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1893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Hízott libamáj export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876256" y="2060848"/>
            <a:ext cx="9668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eaLnBrk="0" hangingPunct="0">
              <a:tabLst>
                <a:tab pos="436563" algn="dec"/>
              </a:tabLst>
              <a:defRPr/>
            </a:pPr>
            <a:r>
              <a:rPr lang="hu-HU" sz="1200" dirty="0" err="1">
                <a:latin typeface="+mj-lt"/>
                <a:ea typeface="Times New Roman" pitchFamily="18" charset="0"/>
                <a:cs typeface="Courier New" pitchFamily="49" charset="0"/>
              </a:rPr>
              <a:t>Me</a:t>
            </a:r>
            <a:r>
              <a:rPr lang="hu-HU" sz="1200" dirty="0">
                <a:latin typeface="+mj-lt"/>
                <a:ea typeface="Times New Roman" pitchFamily="18" charset="0"/>
                <a:cs typeface="Courier New" pitchFamily="49" charset="0"/>
              </a:rPr>
              <a:t>.: </a:t>
            </a:r>
            <a:r>
              <a:rPr lang="hu-HU" sz="1200" dirty="0" smtClean="0">
                <a:latin typeface="+mj-lt"/>
                <a:ea typeface="Times New Roman" pitchFamily="18" charset="0"/>
                <a:cs typeface="Courier New" pitchFamily="49" charset="0"/>
              </a:rPr>
              <a:t>ezer db</a:t>
            </a:r>
            <a:endParaRPr lang="hu-HU" dirty="0">
              <a:latin typeface="+mj-lt"/>
            </a:endParaRPr>
          </a:p>
        </p:txBody>
      </p:sp>
      <p:graphicFrame>
        <p:nvGraphicFramePr>
          <p:cNvPr id="8" name="Tartalom helye 7"/>
          <p:cNvGraphicFramePr>
            <a:graphicFrameLocks noGrp="1"/>
          </p:cNvGraphicFramePr>
          <p:nvPr>
            <p:ph idx="1"/>
          </p:nvPr>
        </p:nvGraphicFramePr>
        <p:xfrm>
          <a:off x="827584" y="2780928"/>
          <a:ext cx="7092024" cy="14310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800200"/>
                <a:gridCol w="1745812"/>
                <a:gridCol w="1773006"/>
                <a:gridCol w="1773006"/>
              </a:tblGrid>
              <a:tr h="477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2010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2011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2012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000">
                <a:tc>
                  <a:txBody>
                    <a:bodyPr/>
                    <a:lstStyle/>
                    <a:p>
                      <a:r>
                        <a:rPr lang="hu-HU" dirty="0" smtClean="0"/>
                        <a:t>tonna</a:t>
                      </a:r>
                      <a:endParaRPr lang="hu-H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1242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1206</a:t>
                      </a:r>
                      <a:endParaRPr lang="hu-H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1126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77000">
                <a:tc>
                  <a:txBody>
                    <a:bodyPr/>
                    <a:lstStyle/>
                    <a:p>
                      <a:r>
                        <a:rPr lang="hu-HU" dirty="0" smtClean="0"/>
                        <a:t>millió Ft</a:t>
                      </a:r>
                      <a:endParaRPr lang="hu-H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6017</a:t>
                      </a:r>
                      <a:endParaRPr lang="hu-H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7860</a:t>
                      </a:r>
                      <a:endParaRPr lang="hu-H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7103</a:t>
                      </a:r>
                      <a:endParaRPr lang="hu-H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dirty="0" err="1" smtClean="0">
                <a:latin typeface="Times New Roman" pitchFamily="18" charset="0"/>
                <a:cs typeface="Times New Roman" pitchFamily="18" charset="0"/>
              </a:rPr>
              <a:t>Víziszárnyas</a:t>
            </a:r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 stratégia 4 fő területe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896544"/>
          </a:xfrm>
        </p:spPr>
        <p:txBody>
          <a:bodyPr>
            <a:noAutofit/>
          </a:bodyPr>
          <a:lstStyle/>
          <a:p>
            <a:pPr marL="0" indent="0">
              <a:buSzPct val="67000"/>
              <a:buNone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1.    Törzstenyésztés (elsősorban a lúd)</a:t>
            </a:r>
          </a:p>
          <a:p>
            <a:pPr marL="0" indent="0">
              <a:buSzPct val="67000"/>
              <a:buNone/>
              <a:tabLst>
                <a:tab pos="1341438" algn="l"/>
                <a:tab pos="3140075" algn="l"/>
              </a:tabLst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3000" u="sng" dirty="0" smtClean="0">
                <a:latin typeface="Times New Roman" pitchFamily="18" charset="0"/>
                <a:cs typeface="Times New Roman" pitchFamily="18" charset="0"/>
              </a:rPr>
              <a:t>Feltételei</a:t>
            </a: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: 	jogi</a:t>
            </a:r>
          </a:p>
          <a:p>
            <a:pPr marL="0" indent="0">
              <a:buSzPct val="67000"/>
              <a:buNone/>
              <a:tabLst>
                <a:tab pos="3140075" algn="l"/>
              </a:tabLst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K+F források</a:t>
            </a:r>
          </a:p>
          <a:p>
            <a:pPr marL="0" indent="0">
              <a:buSzPct val="67000"/>
              <a:buNone/>
              <a:tabLst>
                <a:tab pos="3140075" algn="l"/>
              </a:tabLst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	egységesítési szándék</a:t>
            </a:r>
          </a:p>
          <a:p>
            <a:pPr marL="0" indent="0">
              <a:buSzPct val="67000"/>
              <a:buNone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2.   </a:t>
            </a:r>
            <a:r>
              <a:rPr lang="hu-HU" sz="3000" dirty="0" err="1" smtClean="0">
                <a:latin typeface="Times New Roman" pitchFamily="18" charset="0"/>
                <a:cs typeface="Times New Roman" pitchFamily="18" charset="0"/>
              </a:rPr>
              <a:t>Továbbfeldolgozás</a:t>
            </a:r>
            <a:endParaRPr lang="hu-HU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SzPct val="67000"/>
              <a:buNone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3.   Finanszírozás és támogatás</a:t>
            </a:r>
          </a:p>
          <a:p>
            <a:pPr marL="0" indent="0">
              <a:buSzPct val="67000"/>
              <a:buNone/>
              <a:tabLst>
                <a:tab pos="625475" algn="l"/>
              </a:tabLst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	beruházás-támogatás</a:t>
            </a:r>
          </a:p>
          <a:p>
            <a:pPr marL="0" indent="0">
              <a:buSzPct val="67000"/>
              <a:buNone/>
              <a:tabLst>
                <a:tab pos="625475" algn="l"/>
              </a:tabLst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	finanszírozás – hitel  </a:t>
            </a:r>
            <a:r>
              <a:rPr lang="hu-HU" sz="3000" spc="-150" dirty="0" smtClean="0">
                <a:latin typeface="Times New Roman" pitchFamily="18" charset="0"/>
                <a:cs typeface="Times New Roman" pitchFamily="18" charset="0"/>
              </a:rPr>
              <a:t>(takarmányellátás biztonsága)</a:t>
            </a:r>
          </a:p>
          <a:p>
            <a:pPr marL="0" indent="0">
              <a:buSzPct val="67000"/>
              <a:buNone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4.   Marketing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dirty="0" err="1" smtClean="0">
                <a:latin typeface="Times New Roman" pitchFamily="18" charset="0"/>
                <a:cs typeface="Times New Roman" pitchFamily="18" charset="0"/>
              </a:rPr>
              <a:t>Víziszárnyas</a:t>
            </a:r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 marketing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896544"/>
          </a:xfrm>
        </p:spPr>
        <p:txBody>
          <a:bodyPr>
            <a:noAutofit/>
          </a:bodyPr>
          <a:lstStyle/>
          <a:p>
            <a:pPr marL="514350" indent="-514350">
              <a:buSzPct val="67000"/>
              <a:buNone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Német piac – állatjólét és szabadtartás hangsúlyozása</a:t>
            </a:r>
          </a:p>
          <a:p>
            <a:pPr marL="514350" indent="-514350">
              <a:buSzPct val="67000"/>
              <a:buNone/>
              <a:tabLst>
                <a:tab pos="2149475" algn="l"/>
              </a:tabLst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Orosz piac –	lehetőség, de adminisztratív gátak</a:t>
            </a:r>
          </a:p>
          <a:p>
            <a:pPr marL="514350" indent="-514350">
              <a:buSzPct val="67000"/>
              <a:buNone/>
              <a:tabLst>
                <a:tab pos="2149475" algn="l"/>
              </a:tabLst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		agrárdiplomácia</a:t>
            </a:r>
          </a:p>
          <a:p>
            <a:pPr marL="514350" indent="-514350">
              <a:buSzPct val="67000"/>
              <a:buNone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Hízott máj piac: francia nyelvterület, Távol-Kelet</a:t>
            </a:r>
          </a:p>
          <a:p>
            <a:pPr marL="514350" indent="-514350">
              <a:buSzPct val="67000"/>
              <a:buNone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Hazai piac: </a:t>
            </a:r>
            <a:r>
              <a:rPr lang="hu-HU" sz="3000" dirty="0" err="1" smtClean="0">
                <a:latin typeface="Times New Roman" pitchFamily="18" charset="0"/>
                <a:cs typeface="Times New Roman" pitchFamily="18" charset="0"/>
              </a:rPr>
              <a:t>hungarikum</a:t>
            </a: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 besorolás</a:t>
            </a:r>
          </a:p>
          <a:p>
            <a:pPr marL="514350" indent="-514350">
              <a:buSzPct val="67000"/>
              <a:buNone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minőségi termék védelme</a:t>
            </a:r>
          </a:p>
          <a:p>
            <a:pPr marL="514350" indent="-514350">
              <a:buSzPct val="67000"/>
              <a:buNone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fesztiválok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artalom helye 5" descr="szivárván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600" smtClean="0"/>
              <a:t>„De szeretnék gazdag lenni,</a:t>
            </a:r>
            <a:br>
              <a:rPr lang="hu-HU" sz="3600" smtClean="0"/>
            </a:br>
            <a:r>
              <a:rPr lang="hu-HU" sz="3600" smtClean="0"/>
              <a:t>Egyszer libacombot enni…” (József Attila)</a:t>
            </a:r>
          </a:p>
        </p:txBody>
      </p:sp>
      <p:pic>
        <p:nvPicPr>
          <p:cNvPr id="307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49275" y="1600200"/>
            <a:ext cx="8045450" cy="4525963"/>
          </a:xfrm>
          <a:noFill/>
        </p:spPr>
      </p:pic>
      <p:pic>
        <p:nvPicPr>
          <p:cNvPr id="4" name="Lakatos Sándor és cigányzenekara - Libamáj, kacsamáj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532440" y="6309320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552</Words>
  <Application>Microsoft Office PowerPoint</Application>
  <PresentationFormat>Diavetítés a képernyőre (4:3 oldalarány)</PresentationFormat>
  <Paragraphs>315</Paragraphs>
  <Slides>23</Slides>
  <Notes>22</Notes>
  <HiddenSlides>0</HiddenSlides>
  <MMClips>1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4" baseType="lpstr">
      <vt:lpstr>Office-téma</vt:lpstr>
      <vt:lpstr>Baromfiágazat fejlesztési stratégiája 2014-2020</vt:lpstr>
      <vt:lpstr>2. dia</vt:lpstr>
      <vt:lpstr>Az elmúlt hat év élőbaromfi felvásárlása (ezer tonna), étkezésitojás-termelése (millió db)</vt:lpstr>
      <vt:lpstr>A fejlesztés alapja</vt:lpstr>
      <vt:lpstr>Baromfiágazat takarmányigénye</vt:lpstr>
      <vt:lpstr>Viharfelhők</vt:lpstr>
      <vt:lpstr>Fellegek az ágazat felett</vt:lpstr>
      <vt:lpstr>Beruházási igény, 2014-2020</vt:lpstr>
      <vt:lpstr>Megvalósulás feltételei</vt:lpstr>
      <vt:lpstr>Megvalósulás hatása</vt:lpstr>
      <vt:lpstr>Víziszárnyas ágazat</vt:lpstr>
      <vt:lpstr>Kacsa keltetés</vt:lpstr>
      <vt:lpstr>Lúd keltetés</vt:lpstr>
      <vt:lpstr>Lúd és kacsa felvásárlás</vt:lpstr>
      <vt:lpstr>Kacsa értékesítés</vt:lpstr>
      <vt:lpstr>Lúd értékesítés</vt:lpstr>
      <vt:lpstr>17. dia</vt:lpstr>
      <vt:lpstr>Hízott kacsamáj export</vt:lpstr>
      <vt:lpstr>Hízott libamáj export</vt:lpstr>
      <vt:lpstr>Víziszárnyas stratégia 4 fő területe</vt:lpstr>
      <vt:lpstr>Víziszárnyas marketing</vt:lpstr>
      <vt:lpstr>22. dia</vt:lpstr>
      <vt:lpstr>„De szeretnék gazdag lenni, Egyszer libacombot enni…” (József Attila)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gizus</dc:creator>
  <cp:lastModifiedBy>gizus</cp:lastModifiedBy>
  <cp:revision>56</cp:revision>
  <dcterms:created xsi:type="dcterms:W3CDTF">2013-05-29T08:45:32Z</dcterms:created>
  <dcterms:modified xsi:type="dcterms:W3CDTF">2013-09-05T13:29:03Z</dcterms:modified>
</cp:coreProperties>
</file>