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1" r:id="rId2"/>
    <p:sldId id="269" r:id="rId3"/>
    <p:sldId id="270" r:id="rId4"/>
    <p:sldId id="272" r:id="rId5"/>
    <p:sldId id="274" r:id="rId6"/>
    <p:sldId id="282" r:id="rId7"/>
    <p:sldId id="287" r:id="rId8"/>
    <p:sldId id="277" r:id="rId9"/>
    <p:sldId id="271" r:id="rId10"/>
    <p:sldId id="279" r:id="rId11"/>
    <p:sldId id="288" r:id="rId12"/>
    <p:sldId id="290" r:id="rId13"/>
    <p:sldId id="298" r:id="rId14"/>
    <p:sldId id="291" r:id="rId15"/>
    <p:sldId id="292" r:id="rId16"/>
    <p:sldId id="293" r:id="rId17"/>
    <p:sldId id="295" r:id="rId18"/>
    <p:sldId id="296" r:id="rId19"/>
    <p:sldId id="297" r:id="rId20"/>
    <p:sldId id="265" r:id="rId21"/>
    <p:sldId id="285" r:id="rId22"/>
    <p:sldId id="264" r:id="rId23"/>
    <p:sldId id="266" r:id="rId24"/>
    <p:sldId id="284" r:id="rId25"/>
    <p:sldId id="268" r:id="rId26"/>
    <p:sldId id="299" r:id="rId27"/>
    <p:sldId id="267" r:id="rId28"/>
    <p:sldId id="286" r:id="rId29"/>
    <p:sldId id="262" r:id="rId30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heSans B5 Plain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3300"/>
    <a:srgbClr val="FFFF99"/>
    <a:srgbClr val="8D43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 autoAdjust="0"/>
    <p:restoredTop sz="94643" autoAdjust="0"/>
  </p:normalViewPr>
  <p:slideViewPr>
    <p:cSldViewPr>
      <p:cViewPr varScale="1">
        <p:scale>
          <a:sx n="54" d="100"/>
          <a:sy n="54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Ls-server\Daten\Common\Pr&#228;sentationen\EZG%20%20Folien%20und%20Grafiken%20&#220;bersicht\SV%20Grad%20Eier%201994%20bis%202012%20Stand%20Sep%20201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vie01\dfs\hdtz\ZAG\Pr&#228;sentationen\EIGENE%20PR&#196;SENTATIONEN\D&#228;nemark%20Poultry%20Congress%20Feb.%202011\LH_10_11_30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5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e-AT" dirty="0"/>
              <a:t>
</a:t>
            </a:r>
            <a:r>
              <a:rPr lang="de-AT" dirty="0" smtClean="0"/>
              <a:t>Developement </a:t>
            </a:r>
            <a:r>
              <a:rPr lang="de-AT" dirty="0"/>
              <a:t>1994 bis 2012</a:t>
            </a:r>
          </a:p>
        </c:rich>
      </c:tx>
      <c:layout>
        <c:manualLayout>
          <c:xMode val="edge"/>
          <c:yMode val="edge"/>
          <c:x val="0.26837061898867276"/>
          <c:y val="2.9703083989501323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358767552759324"/>
          <c:y val="0.19806430446194262"/>
          <c:w val="0.69707525619265198"/>
          <c:h val="0.54915518372703287"/>
        </c:manualLayout>
      </c:layout>
      <c:barChart>
        <c:barDir val="col"/>
        <c:grouping val="clustered"/>
        <c:ser>
          <c:idx val="1"/>
          <c:order val="0"/>
          <c:tx>
            <c:strRef>
              <c:f>Tabelle2!$F$2</c:f>
              <c:strCache>
                <c:ptCount val="1"/>
                <c:pt idx="0">
                  <c:v>SV-Grad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cat>
            <c:strRef>
              <c:f>Tabelle2!$E$3:$E$21</c:f>
              <c:strCache>
                <c:ptCount val="1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2012*</c:v>
                </c:pt>
              </c:strCache>
            </c:strRef>
          </c:cat>
          <c:val>
            <c:numRef>
              <c:f>Tabelle2!$F$3:$F$21</c:f>
              <c:numCache>
                <c:formatCode>General</c:formatCode>
                <c:ptCount val="19"/>
                <c:pt idx="0">
                  <c:v>88</c:v>
                </c:pt>
                <c:pt idx="1">
                  <c:v>89</c:v>
                </c:pt>
                <c:pt idx="2">
                  <c:v>84</c:v>
                </c:pt>
                <c:pt idx="3">
                  <c:v>83</c:v>
                </c:pt>
                <c:pt idx="4">
                  <c:v>84</c:v>
                </c:pt>
                <c:pt idx="5">
                  <c:v>79</c:v>
                </c:pt>
                <c:pt idx="6">
                  <c:v>74</c:v>
                </c:pt>
                <c:pt idx="7">
                  <c:v>77</c:v>
                </c:pt>
                <c:pt idx="8">
                  <c:v>75</c:v>
                </c:pt>
                <c:pt idx="9">
                  <c:v>74</c:v>
                </c:pt>
                <c:pt idx="10">
                  <c:v>75</c:v>
                </c:pt>
                <c:pt idx="11">
                  <c:v>74</c:v>
                </c:pt>
                <c:pt idx="12">
                  <c:v>74</c:v>
                </c:pt>
                <c:pt idx="13">
                  <c:v>77</c:v>
                </c:pt>
                <c:pt idx="14">
                  <c:v>77</c:v>
                </c:pt>
                <c:pt idx="15">
                  <c:v>74</c:v>
                </c:pt>
                <c:pt idx="16">
                  <c:v>75</c:v>
                </c:pt>
                <c:pt idx="17">
                  <c:v>82</c:v>
                </c:pt>
                <c:pt idx="18">
                  <c:v>82</c:v>
                </c:pt>
              </c:numCache>
            </c:numRef>
          </c:val>
        </c:ser>
        <c:axId val="75420032"/>
        <c:axId val="75421568"/>
      </c:barChart>
      <c:catAx>
        <c:axId val="7542003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5421568"/>
        <c:crosses val="autoZero"/>
        <c:auto val="1"/>
        <c:lblAlgn val="ctr"/>
        <c:lblOffset val="100"/>
        <c:tickLblSkip val="1"/>
        <c:tickMarkSkip val="1"/>
      </c:catAx>
      <c:valAx>
        <c:axId val="7542156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AT"/>
                  <a:t>SV Grad in %</a:t>
                </a:r>
              </a:p>
            </c:rich>
          </c:tx>
          <c:layout>
            <c:manualLayout>
              <c:xMode val="edge"/>
              <c:yMode val="edge"/>
              <c:x val="2.4059180608906879E-2"/>
              <c:y val="0.3355671166104238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5420032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5779633913344097E-2"/>
          <c:y val="0.30723006606932757"/>
          <c:w val="0.65742387122015022"/>
          <c:h val="0.65961393123731871"/>
        </c:manualLayout>
      </c:layout>
      <c:pie3D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explosion val="7"/>
          <c:dPt>
            <c:idx val="0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CC99FF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HENNEN!$I$4:$I$7</c:f>
              <c:strCache>
                <c:ptCount val="4"/>
                <c:pt idx="0">
                  <c:v>Organic Production </c:v>
                </c:pt>
                <c:pt idx="1">
                  <c:v>Free Range</c:v>
                </c:pt>
                <c:pt idx="2">
                  <c:v>Barn System </c:v>
                </c:pt>
                <c:pt idx="3">
                  <c:v>Enriched Cage</c:v>
                </c:pt>
              </c:strCache>
            </c:strRef>
          </c:cat>
          <c:val>
            <c:numRef>
              <c:f>HENNEN!$J$4:$J$7</c:f>
              <c:numCache>
                <c:formatCode>#,##0</c:formatCode>
                <c:ptCount val="4"/>
                <c:pt idx="0">
                  <c:v>503841</c:v>
                </c:pt>
                <c:pt idx="1">
                  <c:v>1051646</c:v>
                </c:pt>
                <c:pt idx="2">
                  <c:v>3708748</c:v>
                </c:pt>
                <c:pt idx="3">
                  <c:v>230364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spPr>
    <a:ln>
      <a:solidFill>
        <a:schemeClr val="tx1"/>
      </a:solidFill>
    </a:ln>
  </c:spPr>
  <c:externalData r:id="rId2"/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0.87865</cdr:y>
    </cdr:from>
    <cdr:to>
      <cdr:x>0.26175</cdr:x>
      <cdr:y>0.94712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-21731" y="3675239"/>
          <a:ext cx="1507868" cy="2863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de-AT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Quelle: AMA, Statistik Austria;</a:t>
          </a:r>
        </a:p>
        <a:p xmlns:a="http://schemas.openxmlformats.org/drawingml/2006/main">
          <a:pPr algn="l" rtl="0">
            <a:defRPr sz="1000"/>
          </a:pPr>
          <a:r>
            <a:rPr lang="de-AT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Bundesanstalt f.Agrarwirtschaft</a:t>
          </a:r>
        </a:p>
        <a:p xmlns:a="http://schemas.openxmlformats.org/drawingml/2006/main">
          <a:pPr algn="l" rtl="0">
            <a:defRPr sz="1000"/>
          </a:pPr>
          <a:endParaRPr lang="de-AT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de-AT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0.67458</cdr:x>
      <cdr:y>0.90613</cdr:y>
    </cdr:from>
    <cdr:to>
      <cdr:x>0.98322</cdr:x>
      <cdr:y>0.93738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86059" y="3790174"/>
          <a:ext cx="1777989" cy="130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de-AT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Grafik erstellt von EZG Frischei, 2012 </a:t>
          </a:r>
        </a:p>
        <a:p xmlns:a="http://schemas.openxmlformats.org/drawingml/2006/main">
          <a:pPr algn="ctr" rtl="0">
            <a:defRPr sz="1000"/>
          </a:pPr>
          <a:endParaRPr lang="de-AT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0.70989</cdr:x>
      <cdr:y>0.83036</cdr:y>
    </cdr:from>
    <cdr:to>
      <cdr:x>0.85089</cdr:x>
      <cdr:y>0.88839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4171951" y="3543300"/>
          <a:ext cx="82867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AT" sz="1000"/>
            <a:t>* geschätzt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0.48138</cdr:x>
      <cdr:y>0.21181</cdr:y>
    </cdr:from>
    <cdr:to>
      <cdr:x>0.60173</cdr:x>
      <cdr:y>0.37474</cdr:y>
    </cdr:to>
    <cdr:sp macro="" textlink="">
      <cdr:nvSpPr>
        <cdr:cNvPr id="5" name="Gerade Verbindung mit Pfeil 4"/>
        <cdr:cNvSpPr/>
      </cdr:nvSpPr>
      <cdr:spPr>
        <a:xfrm xmlns:a="http://schemas.openxmlformats.org/drawingml/2006/main" flipH="1">
          <a:off x="3168352" y="936104"/>
          <a:ext cx="792089" cy="72008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0.4595</cdr:x>
      <cdr:y>0.06517</cdr:y>
    </cdr:from>
    <cdr:to>
      <cdr:x>0.82054</cdr:x>
      <cdr:y>0.21181</cdr:y>
    </cdr:to>
    <cdr:sp macro="" textlink="">
      <cdr:nvSpPr>
        <cdr:cNvPr id="8" name="Textfeld 7"/>
        <cdr:cNvSpPr txBox="1"/>
      </cdr:nvSpPr>
      <cdr:spPr>
        <a:xfrm xmlns:a="http://schemas.openxmlformats.org/drawingml/2006/main">
          <a:off x="3024336" y="288032"/>
          <a:ext cx="2376264" cy="64807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AT" sz="2000" dirty="0" smtClean="0"/>
            <a:t>Organic Production</a:t>
          </a:r>
        </a:p>
        <a:p xmlns:a="http://schemas.openxmlformats.org/drawingml/2006/main">
          <a:pPr algn="ctr"/>
          <a:r>
            <a:rPr lang="de-AT" sz="1600" dirty="0" smtClean="0"/>
            <a:t>580.000</a:t>
          </a:r>
        </a:p>
      </cdr:txBody>
    </cdr:sp>
  </cdr:relSizeAnchor>
  <cdr:relSizeAnchor xmlns:cdr="http://schemas.openxmlformats.org/drawingml/2006/chartDrawing">
    <cdr:from>
      <cdr:x>0.26257</cdr:x>
      <cdr:y>0.21181</cdr:y>
    </cdr:from>
    <cdr:to>
      <cdr:x>0.33996</cdr:x>
      <cdr:y>0.35378</cdr:y>
    </cdr:to>
    <cdr:sp macro="" textlink="">
      <cdr:nvSpPr>
        <cdr:cNvPr id="2" name="Gerade Verbindung mit Pfeil 2"/>
        <cdr:cNvSpPr/>
      </cdr:nvSpPr>
      <cdr:spPr>
        <a:xfrm xmlns:a="http://schemas.openxmlformats.org/drawingml/2006/main">
          <a:off x="1728192" y="936104"/>
          <a:ext cx="509344" cy="62747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0.62361</cdr:x>
      <cdr:y>0.37474</cdr:y>
    </cdr:from>
    <cdr:to>
      <cdr:x>0.75028</cdr:x>
      <cdr:y>0.44542</cdr:y>
    </cdr:to>
    <cdr:sp macro="" textlink="">
      <cdr:nvSpPr>
        <cdr:cNvPr id="9" name="Gerade Verbindung mit Pfeil 6"/>
        <cdr:cNvSpPr/>
      </cdr:nvSpPr>
      <cdr:spPr>
        <a:xfrm xmlns:a="http://schemas.openxmlformats.org/drawingml/2006/main" flipH="1">
          <a:off x="4104456" y="1656184"/>
          <a:ext cx="833715" cy="31240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0.74395</cdr:x>
      <cdr:y>0.32586</cdr:y>
    </cdr:from>
    <cdr:to>
      <cdr:x>0.98906</cdr:x>
      <cdr:y>0.47249</cdr:y>
    </cdr:to>
    <cdr:sp macro="" textlink="">
      <cdr:nvSpPr>
        <cdr:cNvPr id="10" name="Textfeld 1"/>
        <cdr:cNvSpPr txBox="1"/>
      </cdr:nvSpPr>
      <cdr:spPr>
        <a:xfrm xmlns:a="http://schemas.openxmlformats.org/drawingml/2006/main">
          <a:off x="4896544" y="1440160"/>
          <a:ext cx="1613222" cy="648072"/>
        </a:xfrm>
        <a:prstGeom xmlns:a="http://schemas.openxmlformats.org/drawingml/2006/main" prst="rect">
          <a:avLst/>
        </a:prstGeom>
        <a:solidFill xmlns:a="http://schemas.openxmlformats.org/drawingml/2006/main">
          <a:srgbClr val="BBE0E3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pPr algn="ctr"/>
          <a:r>
            <a:rPr lang="de-AT" sz="2000" dirty="0" smtClean="0"/>
            <a:t>Free Range</a:t>
          </a:r>
        </a:p>
        <a:p xmlns:a="http://schemas.openxmlformats.org/drawingml/2006/main">
          <a:pPr algn="ctr"/>
          <a:r>
            <a:rPr lang="de-AT" sz="1600" dirty="0" smtClean="0"/>
            <a:t>1.100.000</a:t>
          </a:r>
        </a:p>
      </cdr:txBody>
    </cdr:sp>
  </cdr:relSizeAnchor>
  <cdr:relSizeAnchor xmlns:cdr="http://schemas.openxmlformats.org/drawingml/2006/chartDrawing">
    <cdr:from>
      <cdr:x>0.07658</cdr:x>
      <cdr:y>0.06517</cdr:y>
    </cdr:from>
    <cdr:to>
      <cdr:x>0.3501</cdr:x>
      <cdr:y>0.21181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504056" y="288032"/>
          <a:ext cx="1800200" cy="648072"/>
        </a:xfrm>
        <a:prstGeom xmlns:a="http://schemas.openxmlformats.org/drawingml/2006/main" prst="rect">
          <a:avLst/>
        </a:prstGeom>
        <a:solidFill xmlns:a="http://schemas.openxmlformats.org/drawingml/2006/main">
          <a:srgbClr val="BBE0E3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pPr algn="ctr"/>
          <a:r>
            <a:rPr lang="de-AT" sz="2000" dirty="0" smtClean="0"/>
            <a:t>Enriched Cage</a:t>
          </a:r>
        </a:p>
        <a:p xmlns:a="http://schemas.openxmlformats.org/drawingml/2006/main">
          <a:pPr algn="ctr"/>
          <a:r>
            <a:rPr lang="de-AT" sz="1600" dirty="0" smtClean="0"/>
            <a:t>232.000</a:t>
          </a:r>
        </a:p>
      </cdr:txBody>
    </cdr:sp>
  </cdr:relSizeAnchor>
  <cdr:relSizeAnchor xmlns:cdr="http://schemas.openxmlformats.org/drawingml/2006/chartDrawing">
    <cdr:from>
      <cdr:x>0.72207</cdr:x>
      <cdr:y>0.76577</cdr:y>
    </cdr:from>
    <cdr:to>
      <cdr:x>0.96718</cdr:x>
      <cdr:y>0.9124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4752528" y="3384376"/>
          <a:ext cx="1613222" cy="648072"/>
        </a:xfrm>
        <a:prstGeom xmlns:a="http://schemas.openxmlformats.org/drawingml/2006/main" prst="rect">
          <a:avLst/>
        </a:prstGeom>
        <a:solidFill xmlns:a="http://schemas.openxmlformats.org/drawingml/2006/main">
          <a:srgbClr val="BBE0E3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pPr algn="ctr"/>
          <a:r>
            <a:rPr lang="de-AT" sz="2000" dirty="0" smtClean="0"/>
            <a:t>Barn System</a:t>
          </a:r>
        </a:p>
        <a:p xmlns:a="http://schemas.openxmlformats.org/drawingml/2006/main">
          <a:pPr algn="ctr"/>
          <a:r>
            <a:rPr lang="de-AT" sz="1600" dirty="0" smtClean="0"/>
            <a:t>3.886.000</a:t>
          </a:r>
        </a:p>
      </cdr:txBody>
    </cdr:sp>
  </cdr:relSizeAnchor>
  <cdr:relSizeAnchor xmlns:cdr="http://schemas.openxmlformats.org/drawingml/2006/chartDrawing">
    <cdr:from>
      <cdr:x>0.52514</cdr:x>
      <cdr:y>0.71689</cdr:y>
    </cdr:from>
    <cdr:to>
      <cdr:x>0.72207</cdr:x>
      <cdr:y>0.83094</cdr:y>
    </cdr:to>
    <cdr:sp macro="" textlink="">
      <cdr:nvSpPr>
        <cdr:cNvPr id="13" name="Gerade Verbindung mit Pfeil 12"/>
        <cdr:cNvSpPr/>
      </cdr:nvSpPr>
      <cdr:spPr>
        <a:xfrm xmlns:a="http://schemas.openxmlformats.org/drawingml/2006/main" flipH="1" flipV="1">
          <a:off x="3456384" y="3168352"/>
          <a:ext cx="1296144" cy="504056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TheSans B5 Plain"/>
            </a:defRPr>
          </a:lvl1pPr>
          <a:lvl2pPr marL="457200" indent="0">
            <a:defRPr sz="1100">
              <a:solidFill>
                <a:srgbClr val="000000"/>
              </a:solidFill>
              <a:latin typeface="TheSans B5 Plain"/>
            </a:defRPr>
          </a:lvl2pPr>
          <a:lvl3pPr marL="914400" indent="0">
            <a:defRPr sz="1100">
              <a:solidFill>
                <a:srgbClr val="000000"/>
              </a:solidFill>
              <a:latin typeface="TheSans B5 Plain"/>
            </a:defRPr>
          </a:lvl3pPr>
          <a:lvl4pPr marL="1371600" indent="0">
            <a:defRPr sz="1100">
              <a:solidFill>
                <a:srgbClr val="000000"/>
              </a:solidFill>
              <a:latin typeface="TheSans B5 Plain"/>
            </a:defRPr>
          </a:lvl4pPr>
          <a:lvl5pPr marL="1828800" indent="0">
            <a:defRPr sz="1100">
              <a:solidFill>
                <a:srgbClr val="000000"/>
              </a:solidFill>
              <a:latin typeface="TheSans B5 Plain"/>
            </a:defRPr>
          </a:lvl5pPr>
          <a:lvl6pPr marL="2286000" indent="0">
            <a:defRPr sz="1100">
              <a:solidFill>
                <a:srgbClr val="000000"/>
              </a:solidFill>
              <a:latin typeface="TheSans B5 Plain"/>
            </a:defRPr>
          </a:lvl6pPr>
          <a:lvl7pPr marL="2743200" indent="0">
            <a:defRPr sz="1100">
              <a:solidFill>
                <a:srgbClr val="000000"/>
              </a:solidFill>
              <a:latin typeface="TheSans B5 Plain"/>
            </a:defRPr>
          </a:lvl7pPr>
          <a:lvl8pPr marL="3200400" indent="0">
            <a:defRPr sz="1100">
              <a:solidFill>
                <a:srgbClr val="000000"/>
              </a:solidFill>
              <a:latin typeface="TheSans B5 Plain"/>
            </a:defRPr>
          </a:lvl8pPr>
          <a:lvl9pPr marL="3657600" indent="0">
            <a:defRPr sz="1100">
              <a:solidFill>
                <a:srgbClr val="000000"/>
              </a:solidFill>
              <a:latin typeface="TheSans B5 Plain"/>
            </a:defRPr>
          </a:lvl9pPr>
        </a:lstStyle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0.4048</cdr:x>
      <cdr:y>0.35844</cdr:y>
    </cdr:from>
    <cdr:to>
      <cdr:x>0.47044</cdr:x>
      <cdr:y>0.42361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2664296" y="1584176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AT" sz="1600" b="1" dirty="0" smtClean="0"/>
            <a:t>10%</a:t>
          </a:r>
          <a:endParaRPr lang="de-AT" sz="1600" b="1" dirty="0"/>
        </a:p>
      </cdr:txBody>
    </cdr:sp>
  </cdr:relSizeAnchor>
  <cdr:relSizeAnchor xmlns:cdr="http://schemas.openxmlformats.org/drawingml/2006/chartDrawing">
    <cdr:from>
      <cdr:x>0.53609</cdr:x>
      <cdr:y>0.42361</cdr:y>
    </cdr:from>
    <cdr:to>
      <cdr:x>0.60173</cdr:x>
      <cdr:y>0.48879</cdr:y>
    </cdr:to>
    <cdr:sp macro="" textlink="">
      <cdr:nvSpPr>
        <cdr:cNvPr id="15" name="Textfeld 1"/>
        <cdr:cNvSpPr txBox="1"/>
      </cdr:nvSpPr>
      <cdr:spPr>
        <a:xfrm xmlns:a="http://schemas.openxmlformats.org/drawingml/2006/main">
          <a:off x="3528392" y="1872208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r>
            <a:rPr lang="de-AT" sz="1600" b="1" dirty="0"/>
            <a:t>1</a:t>
          </a:r>
          <a:r>
            <a:rPr lang="de-AT" sz="1600" b="1" dirty="0" smtClean="0"/>
            <a:t>9%</a:t>
          </a:r>
          <a:endParaRPr lang="de-AT" sz="1600" b="1" dirty="0"/>
        </a:p>
      </cdr:txBody>
    </cdr:sp>
  </cdr:relSizeAnchor>
  <cdr:relSizeAnchor xmlns:cdr="http://schemas.openxmlformats.org/drawingml/2006/chartDrawing">
    <cdr:from>
      <cdr:x>0.42668</cdr:x>
      <cdr:y>0.63542</cdr:y>
    </cdr:from>
    <cdr:to>
      <cdr:x>0.49232</cdr:x>
      <cdr:y>0.70059</cdr:y>
    </cdr:to>
    <cdr:sp macro="" textlink="">
      <cdr:nvSpPr>
        <cdr:cNvPr id="16" name="Textfeld 1"/>
        <cdr:cNvSpPr txBox="1"/>
      </cdr:nvSpPr>
      <cdr:spPr>
        <a:xfrm xmlns:a="http://schemas.openxmlformats.org/drawingml/2006/main">
          <a:off x="2808312" y="2808312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r>
            <a:rPr lang="de-AT" sz="1600" b="1" dirty="0" smtClean="0"/>
            <a:t>67%</a:t>
          </a:r>
          <a:endParaRPr lang="de-AT" sz="1600" b="1" dirty="0"/>
        </a:p>
      </cdr:txBody>
    </cdr:sp>
  </cdr:relSizeAnchor>
  <cdr:relSizeAnchor xmlns:cdr="http://schemas.openxmlformats.org/drawingml/2006/chartDrawing">
    <cdr:from>
      <cdr:x>0.31727</cdr:x>
      <cdr:y>0.34215</cdr:y>
    </cdr:from>
    <cdr:to>
      <cdr:x>0.38292</cdr:x>
      <cdr:y>0.40732</cdr:y>
    </cdr:to>
    <cdr:sp macro="" textlink="">
      <cdr:nvSpPr>
        <cdr:cNvPr id="17" name="Textfeld 1"/>
        <cdr:cNvSpPr txBox="1"/>
      </cdr:nvSpPr>
      <cdr:spPr>
        <a:xfrm xmlns:a="http://schemas.openxmlformats.org/drawingml/2006/main">
          <a:off x="2088232" y="1512168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heSans B5 Plain"/>
            </a:defRPr>
          </a:lvl1pPr>
          <a:lvl2pPr marL="457200" indent="0">
            <a:defRPr sz="1100">
              <a:latin typeface="TheSans B5 Plain"/>
            </a:defRPr>
          </a:lvl2pPr>
          <a:lvl3pPr marL="914400" indent="0">
            <a:defRPr sz="1100">
              <a:latin typeface="TheSans B5 Plain"/>
            </a:defRPr>
          </a:lvl3pPr>
          <a:lvl4pPr marL="1371600" indent="0">
            <a:defRPr sz="1100">
              <a:latin typeface="TheSans B5 Plain"/>
            </a:defRPr>
          </a:lvl4pPr>
          <a:lvl5pPr marL="1828800" indent="0">
            <a:defRPr sz="1100">
              <a:latin typeface="TheSans B5 Plain"/>
            </a:defRPr>
          </a:lvl5pPr>
          <a:lvl6pPr marL="2286000" indent="0">
            <a:defRPr sz="1100">
              <a:latin typeface="TheSans B5 Plain"/>
            </a:defRPr>
          </a:lvl6pPr>
          <a:lvl7pPr marL="2743200" indent="0">
            <a:defRPr sz="1100">
              <a:latin typeface="TheSans B5 Plain"/>
            </a:defRPr>
          </a:lvl7pPr>
          <a:lvl8pPr marL="3200400" indent="0">
            <a:defRPr sz="1100">
              <a:latin typeface="TheSans B5 Plain"/>
            </a:defRPr>
          </a:lvl8pPr>
          <a:lvl9pPr marL="3657600" indent="0">
            <a:defRPr sz="1100">
              <a:latin typeface="TheSans B5 Plain"/>
            </a:defRPr>
          </a:lvl9pPr>
        </a:lstStyle>
        <a:p xmlns:a="http://schemas.openxmlformats.org/drawingml/2006/main">
          <a:r>
            <a:rPr lang="de-AT" sz="1500" b="1" dirty="0" smtClean="0"/>
            <a:t>4%</a:t>
          </a:r>
          <a:endParaRPr lang="de-AT" sz="15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D3630E7-FC68-446E-91DE-C355598D33E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Click to edit Master text styles</a:t>
            </a:r>
          </a:p>
          <a:p>
            <a:pPr lvl="1"/>
            <a:r>
              <a:rPr lang="de-DE" noProof="0" smtClean="0"/>
              <a:t>Second level</a:t>
            </a:r>
          </a:p>
          <a:p>
            <a:pPr lvl="2"/>
            <a:r>
              <a:rPr lang="de-DE" noProof="0" smtClean="0"/>
              <a:t>Third level</a:t>
            </a:r>
          </a:p>
          <a:p>
            <a:pPr lvl="3"/>
            <a:r>
              <a:rPr lang="de-DE" noProof="0" smtClean="0"/>
              <a:t>Fourth level</a:t>
            </a:r>
          </a:p>
          <a:p>
            <a:pPr lvl="4"/>
            <a:r>
              <a:rPr lang="de-DE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CED3627-46A9-406A-981F-DF43CD7C326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3950" cy="3700463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4686300"/>
            <a:ext cx="4932363" cy="4440238"/>
          </a:xfrm>
          <a:noFill/>
          <a:ln/>
        </p:spPr>
        <p:txBody>
          <a:bodyPr/>
          <a:lstStyle/>
          <a:p>
            <a:pPr eaLnBrk="1" hangingPunct="1"/>
            <a:endParaRPr lang="de-A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AT" smtClean="0"/>
              <a:t>If you evaluate the seal....</a:t>
            </a:r>
          </a:p>
          <a:p>
            <a:r>
              <a:rPr lang="de-AT" smtClean="0"/>
              <a:t>88% percent of the costumers have a large or a considerable amount of trust in the AMA-Quality Seal. </a:t>
            </a:r>
          </a:p>
          <a:p>
            <a:r>
              <a:rPr lang="de-AT" smtClean="0"/>
              <a:t>Only 3 percent have al little or no trust at all in the seal. </a:t>
            </a:r>
          </a:p>
          <a:p>
            <a:endParaRPr lang="de-AT" smtClean="0"/>
          </a:p>
          <a:p>
            <a:r>
              <a:rPr lang="de-AT" smtClean="0"/>
              <a:t>rather = considerable amount</a:t>
            </a:r>
          </a:p>
          <a:p>
            <a:r>
              <a:rPr lang="de-AT" smtClean="0"/>
              <a:t>somewhat = half to half </a:t>
            </a:r>
          </a:p>
          <a:p>
            <a:endParaRPr lang="de-AT" smtClean="0"/>
          </a:p>
          <a:p>
            <a:endParaRPr lang="de-A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9B655-8022-44D8-8877-071116FBCBB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F0EBE-35F4-478F-9112-9F39C2A1557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F8364-3E1F-4911-85F3-07207A557F8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847CC-A2FB-4BC2-BA95-7D616A8E6A4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CBC6-9920-4DC0-AD4E-4EC70FAE9EA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464FD-342D-48C6-9CDE-C335F12563E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B27B5-4DCA-4B94-B919-06FB30B72AF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7C3B5-A472-4C50-A71F-2242E747FE9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32477-6B89-4BCF-B299-123836A404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525D4-568A-41EF-A675-B91B61992F8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047750"/>
            <a:ext cx="2057400" cy="526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047750"/>
            <a:ext cx="6019800" cy="52609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D1C4F-D55B-4F3F-980D-7754391BC71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47750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9138"/>
            <a:ext cx="82296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17913" y="66690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© ZAG 2005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5113" y="66690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9DF9453-EC93-4BCC-8D19-EAAD4AE9AFF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031" name="Picture 15" descr="SZ_ZAG_GW_rgb_72dpi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56325" y="188913"/>
            <a:ext cx="2525713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heSans B5 Plain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munkalap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wmf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 </a:t>
            </a:r>
          </a:p>
        </p:txBody>
      </p:sp>
      <p:sp>
        <p:nvSpPr>
          <p:cNvPr id="2051" name="Inhaltsplatzhalter 2"/>
          <p:cNvSpPr>
            <a:spLocks noGrp="1"/>
          </p:cNvSpPr>
          <p:nvPr>
            <p:ph idx="1"/>
          </p:nvPr>
        </p:nvSpPr>
        <p:spPr>
          <a:xfrm>
            <a:off x="395288" y="981075"/>
            <a:ext cx="8229600" cy="4751388"/>
          </a:xfrm>
        </p:spPr>
        <p:txBody>
          <a:bodyPr/>
          <a:lstStyle/>
          <a:p>
            <a:pPr algn="ctr">
              <a:buFontTx/>
              <a:buNone/>
            </a:pPr>
            <a:endParaRPr lang="de-AT" sz="2400" smtClean="0"/>
          </a:p>
          <a:p>
            <a:pPr algn="ctr">
              <a:buFontTx/>
              <a:buNone/>
            </a:pPr>
            <a:endParaRPr lang="de-AT" sz="2400" smtClean="0"/>
          </a:p>
          <a:p>
            <a:pPr algn="ctr">
              <a:buFontTx/>
              <a:buNone/>
            </a:pPr>
            <a:r>
              <a:rPr lang="hu-HU" sz="4000" smtClean="0">
                <a:solidFill>
                  <a:srgbClr val="FF0000"/>
                </a:solidFill>
                <a:latin typeface="Arial" charset="0"/>
              </a:rPr>
              <a:t>Az osztrák tojásipar és</a:t>
            </a:r>
            <a:endParaRPr lang="de-AT" sz="400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hu-HU" sz="4000" smtClean="0">
                <a:solidFill>
                  <a:srgbClr val="FF0000"/>
                </a:solidFill>
                <a:latin typeface="Arial" charset="0"/>
              </a:rPr>
              <a:t>az </a:t>
            </a:r>
            <a:r>
              <a:rPr lang="de-AT" sz="4000" smtClean="0">
                <a:solidFill>
                  <a:srgbClr val="FF0000"/>
                </a:solidFill>
              </a:rPr>
              <a:t>AMA </a:t>
            </a:r>
            <a:r>
              <a:rPr lang="hu-HU" sz="4000" smtClean="0">
                <a:solidFill>
                  <a:srgbClr val="FF0000"/>
                </a:solidFill>
                <a:latin typeface="Arial" charset="0"/>
              </a:rPr>
              <a:t>védjegy</a:t>
            </a:r>
            <a:r>
              <a:rPr lang="de-AT" sz="4000" smtClean="0">
                <a:solidFill>
                  <a:srgbClr val="FF0000"/>
                </a:solidFill>
              </a:rPr>
              <a:t>  </a:t>
            </a:r>
            <a:r>
              <a:rPr lang="de-AT" sz="1200" smtClean="0"/>
              <a:t>________________________________________________________</a:t>
            </a:r>
          </a:p>
          <a:p>
            <a:pPr algn="ctr">
              <a:buFontTx/>
              <a:buNone/>
            </a:pPr>
            <a:endParaRPr lang="de-AT" sz="2000" smtClean="0"/>
          </a:p>
          <a:p>
            <a:pPr algn="ctr">
              <a:buFontTx/>
              <a:buNone/>
            </a:pPr>
            <a:r>
              <a:rPr lang="de-AT" sz="2000" i="1" smtClean="0"/>
              <a:t>Michael Wurzer</a:t>
            </a:r>
          </a:p>
          <a:p>
            <a:pPr algn="ctr">
              <a:buFontTx/>
              <a:buNone/>
            </a:pPr>
            <a:r>
              <a:rPr lang="hu-HU" sz="2000" i="1" smtClean="0">
                <a:latin typeface="Arial" charset="0"/>
              </a:rPr>
              <a:t>Osztrák Baromfi Szövetség</a:t>
            </a:r>
            <a:r>
              <a:rPr lang="de-AT" sz="2000" i="1" smtClean="0"/>
              <a:t>;</a:t>
            </a:r>
          </a:p>
          <a:p>
            <a:pPr algn="ctr">
              <a:buFontTx/>
              <a:buNone/>
            </a:pPr>
            <a:r>
              <a:rPr lang="de-AT" sz="2000" smtClean="0"/>
              <a:t>2012</a:t>
            </a:r>
            <a:r>
              <a:rPr lang="hu-HU" sz="2000" smtClean="0">
                <a:latin typeface="Arial" charset="0"/>
              </a:rPr>
              <a:t>. október 12.</a:t>
            </a:r>
            <a:endParaRPr lang="de-AT" sz="2000" smtClean="0">
              <a:latin typeface="Arial" charset="0"/>
            </a:endParaRPr>
          </a:p>
          <a:p>
            <a:pPr algn="ctr">
              <a:buFontTx/>
              <a:buNone/>
            </a:pPr>
            <a:endParaRPr lang="de-AT" sz="2000" smtClean="0"/>
          </a:p>
        </p:txBody>
      </p:sp>
      <p:sp>
        <p:nvSpPr>
          <p:cNvPr id="2052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05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4F6FB8E-DBF5-42EF-BC06-72E61FC33473}" type="slidenum">
              <a:rPr lang="de-DE" smtClean="0"/>
              <a:pPr/>
              <a:t>1</a:t>
            </a:fld>
            <a:endParaRPr lang="de-DE" smtClean="0"/>
          </a:p>
        </p:txBody>
      </p:sp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6163" y="5137150"/>
            <a:ext cx="1843087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323850" y="1484313"/>
            <a:ext cx="1944688" cy="868362"/>
          </a:xfrm>
        </p:spPr>
        <p:txBody>
          <a:bodyPr/>
          <a:lstStyle/>
          <a:p>
            <a:r>
              <a:rPr lang="de-AT" sz="3600" smtClean="0"/>
              <a:t>Aus</a:t>
            </a:r>
            <a:r>
              <a:rPr lang="hu-HU" sz="3600" smtClean="0">
                <a:latin typeface="Arial" charset="0"/>
              </a:rPr>
              <a:t>z</a:t>
            </a:r>
            <a:r>
              <a:rPr lang="de-AT" sz="3600" smtClean="0"/>
              <a:t>tria</a:t>
            </a:r>
          </a:p>
        </p:txBody>
      </p:sp>
      <p:sp>
        <p:nvSpPr>
          <p:cNvPr id="3075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3076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B42A9F-907A-4433-80AE-8E73AAC958F5}" type="slidenum">
              <a:rPr lang="de-DE" smtClean="0"/>
              <a:pPr/>
              <a:t>2</a:t>
            </a:fld>
            <a:endParaRPr lang="de-DE" smtClean="0"/>
          </a:p>
        </p:txBody>
      </p:sp>
      <p:pic>
        <p:nvPicPr>
          <p:cNvPr id="307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565400"/>
            <a:ext cx="3278187" cy="3495675"/>
          </a:xfrm>
          <a:noFill/>
        </p:spPr>
      </p:pic>
      <p:sp>
        <p:nvSpPr>
          <p:cNvPr id="3078" name="Rechteck 6"/>
          <p:cNvSpPr>
            <a:spLocks noChangeArrowheads="1"/>
          </p:cNvSpPr>
          <p:nvPr/>
        </p:nvSpPr>
        <p:spPr bwMode="auto">
          <a:xfrm>
            <a:off x="3851275" y="2276475"/>
            <a:ext cx="457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AT"/>
          </a:p>
          <a:p>
            <a:r>
              <a:rPr lang="hu-HU">
                <a:latin typeface="Arial" charset="0"/>
              </a:rPr>
              <a:t>Népesség</a:t>
            </a:r>
            <a:r>
              <a:rPr lang="en-US"/>
              <a:t>: 	8</a:t>
            </a:r>
            <a:r>
              <a:rPr lang="hu-HU">
                <a:latin typeface="Arial" charset="0"/>
              </a:rPr>
              <a:t>.</a:t>
            </a:r>
            <a:r>
              <a:rPr lang="en-US"/>
              <a:t>133.611</a:t>
            </a:r>
          </a:p>
          <a:p>
            <a:r>
              <a:rPr lang="hu-HU">
                <a:latin typeface="Arial" charset="0"/>
              </a:rPr>
              <a:t>Terület</a:t>
            </a:r>
            <a:r>
              <a:rPr lang="en-US"/>
              <a:t>:		83.857 Km²</a:t>
            </a:r>
          </a:p>
          <a:p>
            <a:r>
              <a:rPr lang="hu-HU">
                <a:latin typeface="Arial" charset="0"/>
              </a:rPr>
              <a:t>Főváros</a:t>
            </a:r>
            <a:r>
              <a:rPr lang="en-US"/>
              <a:t>: 	</a:t>
            </a:r>
            <a:r>
              <a:rPr lang="hu-HU">
                <a:latin typeface="Arial" charset="0"/>
              </a:rPr>
              <a:t>Bécs</a:t>
            </a:r>
            <a:endParaRPr lang="en-US">
              <a:latin typeface="Arial" charset="0"/>
            </a:endParaRPr>
          </a:p>
          <a:p>
            <a:r>
              <a:rPr lang="hu-HU">
                <a:latin typeface="Arial" charset="0"/>
              </a:rPr>
              <a:t>Erdőterület</a:t>
            </a:r>
            <a:r>
              <a:rPr lang="en-US"/>
              <a:t>: 	47% </a:t>
            </a:r>
          </a:p>
          <a:p>
            <a:r>
              <a:rPr lang="hu-HU">
                <a:latin typeface="Arial" charset="0"/>
              </a:rPr>
              <a:t>Mezőgazdasági</a:t>
            </a:r>
            <a:r>
              <a:rPr lang="en-US"/>
              <a:t>: 	40%</a:t>
            </a:r>
          </a:p>
        </p:txBody>
      </p:sp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188913"/>
            <a:ext cx="273685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4149725"/>
            <a:ext cx="49276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60350"/>
            <a:ext cx="12001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188913"/>
            <a:ext cx="30749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638" y="5157788"/>
            <a:ext cx="574675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1725" y="2492375"/>
            <a:ext cx="13223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868363"/>
          </a:xfrm>
        </p:spPr>
        <p:txBody>
          <a:bodyPr/>
          <a:lstStyle/>
          <a:p>
            <a:r>
              <a:rPr lang="de-AT" smtClean="0"/>
              <a:t>Aus</a:t>
            </a:r>
            <a:r>
              <a:rPr lang="hu-HU" smtClean="0">
                <a:latin typeface="Arial" charset="0"/>
              </a:rPr>
              <a:t>z</a:t>
            </a:r>
            <a:r>
              <a:rPr lang="de-AT" smtClean="0"/>
              <a:t>tria </a:t>
            </a:r>
            <a:br>
              <a:rPr lang="de-AT" smtClean="0"/>
            </a:br>
            <a:r>
              <a:rPr lang="hu-HU" smtClean="0">
                <a:solidFill>
                  <a:srgbClr val="FF3300"/>
                </a:solidFill>
                <a:latin typeface="Arial" charset="0"/>
              </a:rPr>
              <a:t>Tojástermelés </a:t>
            </a:r>
            <a:r>
              <a:rPr lang="de-AT" smtClean="0">
                <a:solidFill>
                  <a:srgbClr val="FF3300"/>
                </a:solidFill>
              </a:rPr>
              <a:t>2012</a:t>
            </a:r>
            <a:r>
              <a:rPr lang="hu-HU" smtClean="0">
                <a:solidFill>
                  <a:srgbClr val="FF3300"/>
                </a:solidFill>
                <a:latin typeface="Arial" charset="0"/>
              </a:rPr>
              <a:t>-ben</a:t>
            </a:r>
            <a:r>
              <a:rPr lang="de-AT" smtClean="0"/>
              <a:t>:</a:t>
            </a:r>
          </a:p>
        </p:txBody>
      </p:sp>
      <p:sp>
        <p:nvSpPr>
          <p:cNvPr id="409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de-DE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Tojók száma</a:t>
            </a:r>
            <a:r>
              <a:rPr lang="de-DE" sz="2000" smtClean="0"/>
              <a:t>: 		5,8 </a:t>
            </a:r>
            <a:r>
              <a:rPr lang="hu-HU" sz="2000" smtClean="0">
                <a:latin typeface="Arial" charset="0"/>
              </a:rPr>
              <a:t>millió</a:t>
            </a:r>
            <a:endParaRPr lang="de-DE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Gazdaságok</a:t>
            </a:r>
            <a:r>
              <a:rPr lang="de-DE" sz="2000" smtClean="0"/>
              <a:t>:		1.800 </a:t>
            </a:r>
            <a:r>
              <a:rPr lang="hu-HU" sz="2000" smtClean="0">
                <a:latin typeface="Arial" charset="0"/>
              </a:rPr>
              <a:t>gazdaság</a:t>
            </a:r>
            <a:endParaRPr lang="de-DE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Tojó/gazdaság</a:t>
            </a:r>
            <a:r>
              <a:rPr lang="de-DE" sz="2000" smtClean="0"/>
              <a:t>: 		</a:t>
            </a:r>
            <a:r>
              <a:rPr lang="hu-HU" sz="2000" smtClean="0">
                <a:latin typeface="Arial" charset="0"/>
              </a:rPr>
              <a:t>Átlagosan </a:t>
            </a:r>
            <a:r>
              <a:rPr lang="de-DE" sz="2000" smtClean="0"/>
              <a:t>3.000 </a:t>
            </a:r>
            <a:r>
              <a:rPr lang="hu-HU" sz="2000" smtClean="0">
                <a:latin typeface="Arial" charset="0"/>
              </a:rPr>
              <a:t>tyúk </a:t>
            </a:r>
            <a:r>
              <a:rPr lang="de-DE" sz="2000" smtClean="0"/>
              <a:t>/ </a:t>
            </a:r>
            <a:r>
              <a:rPr lang="hu-HU" sz="2000" smtClean="0">
                <a:latin typeface="Arial" charset="0"/>
              </a:rPr>
              <a:t>újak</a:t>
            </a:r>
            <a:r>
              <a:rPr lang="de-DE" sz="2000" smtClean="0"/>
              <a:t>: 40.000</a:t>
            </a:r>
            <a:r>
              <a:rPr lang="hu-HU" sz="2000" smtClean="0">
                <a:latin typeface="Arial" charset="0"/>
              </a:rPr>
              <a:t>-ig</a:t>
            </a:r>
            <a:r>
              <a:rPr lang="de-DE" sz="20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Termelés</a:t>
            </a:r>
            <a:r>
              <a:rPr lang="de-DE" sz="2000" smtClean="0"/>
              <a:t>: 		102.000 t</a:t>
            </a:r>
            <a:r>
              <a:rPr lang="hu-HU" sz="2000" smtClean="0">
                <a:latin typeface="Arial" charset="0"/>
              </a:rPr>
              <a:t>onna</a:t>
            </a:r>
            <a:r>
              <a:rPr lang="de-DE" sz="2000" smtClean="0"/>
              <a:t>, </a:t>
            </a:r>
            <a:r>
              <a:rPr lang="hu-HU" sz="2000" smtClean="0">
                <a:latin typeface="Arial" charset="0"/>
              </a:rPr>
              <a:t>mintegy </a:t>
            </a:r>
            <a:r>
              <a:rPr lang="de-DE" sz="2000" smtClean="0"/>
              <a:t>1,7 </a:t>
            </a:r>
            <a:r>
              <a:rPr lang="hu-HU" sz="2000" smtClean="0">
                <a:latin typeface="Arial" charset="0"/>
              </a:rPr>
              <a:t>milliárd darab</a:t>
            </a:r>
            <a:r>
              <a:rPr lang="de-DE" sz="200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Fogyasztás</a:t>
            </a:r>
            <a:r>
              <a:rPr lang="de-DE" sz="2000" smtClean="0"/>
              <a:t>: 		2 </a:t>
            </a:r>
            <a:r>
              <a:rPr lang="hu-HU" sz="2000" smtClean="0">
                <a:latin typeface="Arial" charset="0"/>
              </a:rPr>
              <a:t>milliárd darab</a:t>
            </a:r>
            <a:endParaRPr lang="de-DE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Önellátás foka</a:t>
            </a:r>
            <a:r>
              <a:rPr lang="de-DE" sz="2000" smtClean="0"/>
              <a:t>:</a:t>
            </a:r>
            <a:r>
              <a:rPr lang="hu-HU" sz="2000" smtClean="0">
                <a:latin typeface="Arial" charset="0"/>
              </a:rPr>
              <a:t>	</a:t>
            </a:r>
            <a:r>
              <a:rPr lang="de-DE" sz="2000" smtClean="0"/>
              <a:t> 	82 %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smtClean="0">
                <a:latin typeface="Arial" charset="0"/>
              </a:rPr>
              <a:t>Fejenkénti fogyasztás</a:t>
            </a:r>
            <a:r>
              <a:rPr lang="de-DE" sz="2000" smtClean="0"/>
              <a:t>: 	232 </a:t>
            </a:r>
            <a:r>
              <a:rPr lang="hu-HU" sz="2000" smtClean="0">
                <a:latin typeface="Arial" charset="0"/>
              </a:rPr>
              <a:t>tojás </a:t>
            </a:r>
            <a:r>
              <a:rPr lang="de-DE" sz="2000" smtClean="0"/>
              <a:t>/ </a:t>
            </a:r>
            <a:r>
              <a:rPr lang="hu-HU" sz="2000" smtClean="0">
                <a:latin typeface="Arial" charset="0"/>
              </a:rPr>
              <a:t>friss és feldolgozott</a:t>
            </a:r>
            <a:endParaRPr lang="de-DE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sz="1800" smtClean="0"/>
          </a:p>
          <a:p>
            <a:pPr>
              <a:buFontTx/>
              <a:buNone/>
            </a:pPr>
            <a:endParaRPr lang="de-AT" smtClean="0"/>
          </a:p>
        </p:txBody>
      </p:sp>
      <p:sp>
        <p:nvSpPr>
          <p:cNvPr id="4100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410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E9FDA7B-A29D-4C31-B4C0-452BECCB1EEA}" type="slidenum">
              <a:rPr lang="de-DE" smtClean="0"/>
              <a:pPr/>
              <a:t>3</a:t>
            </a:fld>
            <a:endParaRPr lang="de-DE" smtClean="0"/>
          </a:p>
        </p:txBody>
      </p:sp>
      <p:pic>
        <p:nvPicPr>
          <p:cNvPr id="410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1125538"/>
            <a:ext cx="108108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868362"/>
          </a:xfrm>
        </p:spPr>
        <p:txBody>
          <a:bodyPr/>
          <a:lstStyle/>
          <a:p>
            <a:r>
              <a:rPr lang="hu-HU" smtClean="0">
                <a:solidFill>
                  <a:srgbClr val="FF3300"/>
                </a:solidFill>
                <a:latin typeface="Arial" charset="0"/>
              </a:rPr>
              <a:t>Jogi</a:t>
            </a:r>
            <a:r>
              <a:rPr lang="en-GB" smtClean="0">
                <a:solidFill>
                  <a:schemeClr val="tx1"/>
                </a:solidFill>
              </a:rPr>
              <a:t> </a:t>
            </a:r>
            <a:r>
              <a:rPr lang="hu-HU" smtClean="0">
                <a:solidFill>
                  <a:schemeClr val="tx1"/>
                </a:solidFill>
                <a:latin typeface="Arial" charset="0"/>
              </a:rPr>
              <a:t>követelmények</a:t>
            </a:r>
            <a:r>
              <a:rPr lang="en-GB" smtClean="0">
                <a:solidFill>
                  <a:schemeClr val="tx1"/>
                </a:solidFill>
              </a:rPr>
              <a:t> </a:t>
            </a:r>
            <a:br>
              <a:rPr lang="en-GB" smtClean="0">
                <a:solidFill>
                  <a:schemeClr val="tx1"/>
                </a:solidFill>
              </a:rPr>
            </a:br>
            <a:r>
              <a:rPr lang="hu-HU" smtClean="0">
                <a:solidFill>
                  <a:schemeClr val="tx1"/>
                </a:solidFill>
                <a:latin typeface="Arial" charset="0"/>
              </a:rPr>
              <a:t>KETRECES TARTÁS TILTÁSA </a:t>
            </a:r>
            <a:r>
              <a:rPr lang="en-GB" smtClean="0">
                <a:solidFill>
                  <a:schemeClr val="tx1"/>
                </a:solidFill>
              </a:rPr>
              <a:t> </a:t>
            </a:r>
            <a:r>
              <a:rPr lang="hu-HU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hu-HU" smtClean="0">
                <a:solidFill>
                  <a:schemeClr val="tx1"/>
                </a:solidFill>
                <a:latin typeface="Arial" charset="0"/>
              </a:rPr>
            </a:br>
            <a:r>
              <a:rPr lang="hu-HU" sz="2000" smtClean="0">
                <a:solidFill>
                  <a:schemeClr val="tx1"/>
                </a:solidFill>
                <a:latin typeface="Arial" charset="0"/>
              </a:rPr>
              <a:t>tojók számára </a:t>
            </a:r>
            <a:r>
              <a:rPr lang="en-GB" sz="2000" smtClean="0">
                <a:solidFill>
                  <a:schemeClr val="tx1"/>
                </a:solidFill>
              </a:rPr>
              <a:t>Aus</a:t>
            </a:r>
            <a:r>
              <a:rPr lang="hu-HU" sz="2000" smtClean="0">
                <a:solidFill>
                  <a:schemeClr val="tx1"/>
                </a:solidFill>
                <a:latin typeface="Arial" charset="0"/>
              </a:rPr>
              <a:t>z</a:t>
            </a:r>
            <a:r>
              <a:rPr lang="en-GB" sz="2000" smtClean="0">
                <a:solidFill>
                  <a:schemeClr val="tx1"/>
                </a:solidFill>
              </a:rPr>
              <a:t>tri</a:t>
            </a:r>
            <a:r>
              <a:rPr lang="hu-HU" sz="2000" smtClean="0">
                <a:solidFill>
                  <a:schemeClr val="tx1"/>
                </a:solidFill>
                <a:latin typeface="Arial" charset="0"/>
              </a:rPr>
              <a:t>ában,</a:t>
            </a:r>
            <a:r>
              <a:rPr lang="en-GB" sz="2000" smtClean="0">
                <a:solidFill>
                  <a:schemeClr val="tx1"/>
                </a:solidFill>
              </a:rPr>
              <a:t> 1999/74/E</a:t>
            </a:r>
            <a:r>
              <a:rPr lang="hu-HU" sz="2000" smtClean="0">
                <a:solidFill>
                  <a:schemeClr val="tx1"/>
                </a:solidFill>
                <a:latin typeface="Arial" charset="0"/>
              </a:rPr>
              <a:t>K irányelv</a:t>
            </a:r>
            <a:endParaRPr lang="de-AT" sz="2000" smtClean="0">
              <a:latin typeface="Arial" charset="0"/>
            </a:endParaRPr>
          </a:p>
        </p:txBody>
      </p:sp>
      <p:sp>
        <p:nvSpPr>
          <p:cNvPr id="5123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5124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C2C5982-D136-4197-9746-ECC788CEF259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23850" y="2276475"/>
            <a:ext cx="8229600" cy="3627438"/>
          </a:xfrm>
        </p:spPr>
        <p:txBody>
          <a:bodyPr/>
          <a:lstStyle/>
          <a:p>
            <a:pPr marL="355600" indent="-355600">
              <a:lnSpc>
                <a:spcPct val="150000"/>
              </a:lnSpc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Egy </a:t>
            </a:r>
            <a:r>
              <a:rPr lang="hu-HU" sz="2000" smtClean="0">
                <a:solidFill>
                  <a:srgbClr val="FF3300"/>
                </a:solidFill>
                <a:latin typeface="Arial" charset="0"/>
              </a:rPr>
              <a:t>új állatvédelmi törvény</a:t>
            </a:r>
            <a:r>
              <a:rPr lang="en-GB" sz="2000" smtClean="0">
                <a:solidFill>
                  <a:srgbClr val="FF3300"/>
                </a:solidFill>
              </a:rPr>
              <a:t> </a:t>
            </a:r>
            <a:r>
              <a:rPr lang="hu-HU" sz="2000" smtClean="0">
                <a:latin typeface="Arial" charset="0"/>
              </a:rPr>
              <a:t>lépett életbe Ausztriában</a:t>
            </a:r>
            <a:r>
              <a:rPr lang="en-GB" sz="2000" smtClean="0"/>
              <a:t> </a:t>
            </a:r>
            <a:r>
              <a:rPr lang="en-GB" sz="2000" smtClean="0">
                <a:solidFill>
                  <a:srgbClr val="FF3300"/>
                </a:solidFill>
              </a:rPr>
              <a:t>2005</a:t>
            </a:r>
            <a:r>
              <a:rPr lang="hu-HU" sz="2000" smtClean="0">
                <a:solidFill>
                  <a:srgbClr val="FF3300"/>
                </a:solidFill>
                <a:latin typeface="Arial" charset="0"/>
              </a:rPr>
              <a:t>-ben</a:t>
            </a:r>
            <a:endParaRPr lang="en-GB" sz="2000" smtClean="0">
              <a:solidFill>
                <a:srgbClr val="FF3300"/>
              </a:solidFill>
              <a:latin typeface="Arial" charset="0"/>
            </a:endParaRPr>
          </a:p>
          <a:p>
            <a:pPr marL="355600" indent="-355600"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Jelenleg a szövetségi kormány feladata az állatvédelemmel kapcsolatos jogalkotás</a:t>
            </a:r>
            <a:endParaRPr lang="en-GB" sz="2000" smtClean="0"/>
          </a:p>
          <a:p>
            <a:pPr marL="355600" indent="-355600"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A korábbi kilenc tartomány (</a:t>
            </a:r>
            <a:r>
              <a:rPr lang="en-GB" sz="2000" smtClean="0"/>
              <a:t>„Länder“</a:t>
            </a:r>
            <a:r>
              <a:rPr lang="hu-HU" sz="2000" smtClean="0">
                <a:latin typeface="Arial" charset="0"/>
              </a:rPr>
              <a:t>) törvényeit a vadászat és halászat kivételével hatályon kívül helyezték</a:t>
            </a:r>
            <a:endParaRPr lang="en-GB" sz="2000" smtClean="0"/>
          </a:p>
          <a:p>
            <a:pPr marL="355600" indent="-355600">
              <a:lnSpc>
                <a:spcPct val="150000"/>
              </a:lnSpc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A végrehajtás továbbra is tartományi feladat</a:t>
            </a:r>
            <a:endParaRPr lang="en-GB" sz="2000" smtClean="0"/>
          </a:p>
          <a:p>
            <a:pPr marL="355600" indent="-355600">
              <a:lnSpc>
                <a:spcPct val="150000"/>
              </a:lnSpc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A különleges rendelkezéseket 10 jogszabály tartalmazza</a:t>
            </a:r>
            <a:endParaRPr lang="en-GB" sz="2000" smtClean="0"/>
          </a:p>
          <a:p>
            <a:pPr marL="355600" indent="-355600">
              <a:lnSpc>
                <a:spcPct val="150000"/>
              </a:lnSpc>
              <a:spcBef>
                <a:spcPct val="40000"/>
              </a:spcBef>
            </a:pPr>
            <a:r>
              <a:rPr lang="hu-HU" sz="2000" smtClean="0">
                <a:latin typeface="Arial" charset="0"/>
              </a:rPr>
              <a:t>Az első állattartási rendelet a gazdasági haszonállatok tartásáról szól</a:t>
            </a:r>
            <a:endParaRPr lang="en-GB" sz="2000" smtClean="0"/>
          </a:p>
          <a:p>
            <a:pPr marL="355600" indent="-355600"/>
            <a:endParaRPr lang="de-A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323850" y="1052513"/>
            <a:ext cx="8229600" cy="868362"/>
          </a:xfrm>
        </p:spPr>
        <p:txBody>
          <a:bodyPr/>
          <a:lstStyle/>
          <a:p>
            <a:r>
              <a:rPr lang="de-AT" smtClean="0"/>
              <a:t> </a:t>
            </a:r>
          </a:p>
        </p:txBody>
      </p:sp>
      <p:sp>
        <p:nvSpPr>
          <p:cNvPr id="614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AT" smtClean="0"/>
              <a:t> </a:t>
            </a:r>
          </a:p>
        </p:txBody>
      </p:sp>
      <p:sp>
        <p:nvSpPr>
          <p:cNvPr id="614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6149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02003DF-B1B0-47D7-A5BA-CC8EA0E4C78A}" type="slidenum">
              <a:rPr lang="de-DE" smtClean="0"/>
              <a:pPr/>
              <a:t>5</a:t>
            </a:fld>
            <a:endParaRPr lang="de-DE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8313" y="908050"/>
            <a:ext cx="7704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4000">
                <a:solidFill>
                  <a:srgbClr val="FF3300"/>
                </a:solidFill>
                <a:latin typeface="Arial" charset="0"/>
              </a:rPr>
              <a:t>Eltérések</a:t>
            </a:r>
            <a:r>
              <a:rPr lang="en-GB" sz="4000">
                <a:solidFill>
                  <a:schemeClr val="tx2"/>
                </a:solidFill>
              </a:rPr>
              <a:t> </a:t>
            </a:r>
          </a:p>
          <a:p>
            <a:pPr eaLnBrk="0" hangingPunct="0"/>
            <a:r>
              <a:rPr lang="hu-HU" sz="4000">
                <a:solidFill>
                  <a:schemeClr val="tx2"/>
                </a:solidFill>
                <a:latin typeface="Arial" charset="0"/>
              </a:rPr>
              <a:t>az </a:t>
            </a:r>
            <a:r>
              <a:rPr lang="en-GB" sz="4000">
                <a:solidFill>
                  <a:schemeClr val="tx2"/>
                </a:solidFill>
              </a:rPr>
              <a:t>EU </a:t>
            </a:r>
            <a:r>
              <a:rPr lang="hu-HU" sz="4000">
                <a:solidFill>
                  <a:schemeClr val="tx2"/>
                </a:solidFill>
                <a:latin typeface="Arial" charset="0"/>
              </a:rPr>
              <a:t>és Ausztria között</a:t>
            </a:r>
            <a:endParaRPr lang="en-GB" sz="4000">
              <a:solidFill>
                <a:schemeClr val="tx2"/>
              </a:solidFill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1784350" y="1844675"/>
            <a:ext cx="4813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hu-HU" sz="1600" b="1">
                <a:latin typeface="Arial" charset="0"/>
                <a:cs typeface="Times New Roman" pitchFamily="18" charset="0"/>
              </a:rPr>
              <a:t>Az alábbi követelményeket kell betartani</a:t>
            </a:r>
            <a:r>
              <a:rPr lang="en-GB" sz="1600" b="1">
                <a:cs typeface="Times New Roman" pitchFamily="18" charset="0"/>
              </a:rPr>
              <a:t>	 </a:t>
            </a:r>
          </a:p>
        </p:txBody>
      </p:sp>
      <p:graphicFrame>
        <p:nvGraphicFramePr>
          <p:cNvPr id="6188" name="Group 44"/>
          <p:cNvGraphicFramePr>
            <a:graphicFrameLocks noGrp="1"/>
          </p:cNvGraphicFramePr>
          <p:nvPr/>
        </p:nvGraphicFramePr>
        <p:xfrm>
          <a:off x="611188" y="2492375"/>
          <a:ext cx="8259762" cy="5213352"/>
        </p:xfrm>
        <a:graphic>
          <a:graphicData uri="http://schemas.openxmlformats.org/drawingml/2006/table">
            <a:tbl>
              <a:tblPr/>
              <a:tblGrid>
                <a:gridCol w="1827212"/>
                <a:gridCol w="1452563"/>
                <a:gridCol w="4979987"/>
              </a:tblGrid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Rendszer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EU</a:t>
                      </a: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</a:t>
                      </a:r>
                      <a:endParaRPr kumimoji="0" lang="en-GB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Hagyományos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 3" pitchFamily="18" charset="2"/>
                          <a:cs typeface="Times New Roman" pitchFamily="18" charset="0"/>
                          <a:sym typeface="Wingdings" pitchFamily="2" charset="2"/>
                        </a:rPr>
                        <a:t>a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 2011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.12.31.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" pitchFamily="2" charset="2"/>
                          <a:cs typeface="Times New Roman" pitchFamily="18" charset="0"/>
                          <a:sym typeface="Wingdings" pitchFamily="2" charset="2"/>
                        </a:rPr>
                        <a:t>è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 2008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. dec. 31.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4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Feljavított ketreces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" pitchFamily="2" charset="2"/>
                        </a:rPr>
                        <a:t>ü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nyílt végű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è"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Legfeljebb 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2019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. dec. 31-ig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Wingdings" pitchFamily="2" charset="2"/>
                        </a:rPr>
                        <a:t>(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a 2005. január 1. előtt épült ketrecek még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15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évig használhatók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)</a:t>
                      </a: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4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Alternatív rendszer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tyúk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/m²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7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tyúk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/m²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egy hasznos szinttel</a:t>
                      </a:r>
                      <a:r>
                        <a:rPr kumimoji="0" lang="de-A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8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tyúk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/m²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további megemelt etetőkkel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vagy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fedett kapirgálóval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9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tyúk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/m²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további megemelt etetőkkel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és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	fedett kapirgálóval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9 </a:t>
                      </a:r>
                      <a:r>
                        <a:rPr kumimoji="0" lang="hu-H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tyúk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/m² </a:t>
                      </a:r>
                      <a:r>
                        <a:rPr kumimoji="0" lang="hu-H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több hasznos szinttel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4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46" marR="91446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7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276475"/>
            <a:ext cx="503237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2276475"/>
            <a:ext cx="5365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512888"/>
          </a:xfrm>
        </p:spPr>
        <p:txBody>
          <a:bodyPr/>
          <a:lstStyle/>
          <a:p>
            <a:r>
              <a:rPr lang="hu-HU" smtClean="0">
                <a:latin typeface="Arial" charset="0"/>
              </a:rPr>
              <a:t>Önellátási szint tojásból</a:t>
            </a:r>
            <a:br>
              <a:rPr lang="hu-HU" smtClean="0">
                <a:latin typeface="Arial" charset="0"/>
              </a:rPr>
            </a:br>
            <a:r>
              <a:rPr lang="hu-HU" sz="1400" b="1" smtClean="0">
                <a:latin typeface="Arial" charset="0"/>
              </a:rPr>
              <a:t>Tendenciák 1994 és 2012 között</a:t>
            </a:r>
            <a:endParaRPr lang="de-AT" sz="1400" b="1" smtClean="0">
              <a:latin typeface="Arial" charset="0"/>
            </a:endParaRPr>
          </a:p>
        </p:txBody>
      </p:sp>
      <p:sp>
        <p:nvSpPr>
          <p:cNvPr id="7171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7172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5901B27-3A75-4374-A576-00C3153D7BF4}" type="slidenum">
              <a:rPr lang="de-DE" smtClean="0"/>
              <a:pPr/>
              <a:t>6</a:t>
            </a:fld>
            <a:endParaRPr lang="de-DE" smtClean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868362"/>
          </a:xfrm>
        </p:spPr>
        <p:txBody>
          <a:bodyPr/>
          <a:lstStyle/>
          <a:p>
            <a:r>
              <a:rPr lang="hu-HU" smtClean="0">
                <a:latin typeface="Arial" charset="0"/>
              </a:rPr>
              <a:t>Tartási rendszerek </a:t>
            </a:r>
            <a:r>
              <a:rPr lang="de-AT" smtClean="0"/>
              <a:t/>
            </a:r>
            <a:br>
              <a:rPr lang="de-AT" smtClean="0"/>
            </a:br>
            <a:r>
              <a:rPr lang="de-AT" smtClean="0"/>
              <a:t> </a:t>
            </a:r>
            <a:r>
              <a:rPr lang="hu-HU" smtClean="0">
                <a:latin typeface="Arial" charset="0"/>
              </a:rPr>
              <a:t>Ausztriában</a:t>
            </a:r>
            <a:r>
              <a:rPr lang="de-AT" smtClean="0"/>
              <a:t> 2011</a:t>
            </a:r>
            <a:r>
              <a:rPr lang="hu-HU" smtClean="0">
                <a:latin typeface="Arial" charset="0"/>
              </a:rPr>
              <a:t>. január</a:t>
            </a:r>
            <a:endParaRPr lang="de-AT" smtClean="0">
              <a:latin typeface="Arial" charset="0"/>
            </a:endParaRPr>
          </a:p>
        </p:txBody>
      </p:sp>
      <p:sp>
        <p:nvSpPr>
          <p:cNvPr id="8195" name="Fußzeilenplatzhalt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8196" name="Foliennummernplatzhalt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C43B7B-BD39-4C45-A03E-E02042A80D83}" type="slidenum">
              <a:rPr lang="de-DE" smtClean="0"/>
              <a:pPr/>
              <a:t>7</a:t>
            </a:fld>
            <a:endParaRPr lang="de-DE" smtClean="0"/>
          </a:p>
        </p:txBody>
      </p:sp>
      <p:graphicFrame>
        <p:nvGraphicFramePr>
          <p:cNvPr id="5" name="Diagramm 4"/>
          <p:cNvGraphicFramePr>
            <a:graphicFrameLocks/>
          </p:cNvGraphicFramePr>
          <p:nvPr/>
        </p:nvGraphicFramePr>
        <p:xfrm>
          <a:off x="1043608" y="1988840"/>
          <a:ext cx="6581775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547813" y="2314575"/>
            <a:ext cx="1800225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600" b="1">
                <a:latin typeface="Tahoma" pitchFamily="34" charset="0"/>
              </a:rPr>
              <a:t>Feljavított ketrec</a:t>
            </a:r>
            <a:endParaRPr lang="en-GB" sz="1600" b="1">
              <a:latin typeface="Tahoma" pitchFamily="34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140200" y="2349500"/>
            <a:ext cx="2232025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>
                <a:latin typeface="Tahoma" pitchFamily="34" charset="0"/>
              </a:rPr>
              <a:t>Biotermelés</a:t>
            </a:r>
            <a:endParaRPr lang="en-GB" sz="1600" b="1">
              <a:latin typeface="Tahoma" pitchFamily="34" charset="0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013450" y="3498850"/>
            <a:ext cx="1511300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>
                <a:latin typeface="Tahoma" pitchFamily="34" charset="0"/>
              </a:rPr>
              <a:t>Szabadtartás</a:t>
            </a:r>
            <a:endParaRPr lang="en-GB" sz="1600" b="1">
              <a:latin typeface="Tahoma" pitchFamily="34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864225" y="5399088"/>
            <a:ext cx="1511300" cy="33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>
                <a:latin typeface="Tahoma" pitchFamily="34" charset="0"/>
              </a:rPr>
              <a:t>Mélyalmos</a:t>
            </a:r>
            <a:endParaRPr lang="en-GB" sz="16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868363"/>
          </a:xfrm>
        </p:spPr>
        <p:txBody>
          <a:bodyPr/>
          <a:lstStyle/>
          <a:p>
            <a:r>
              <a:rPr lang="hu-HU" smtClean="0">
                <a:latin typeface="Arial" charset="0"/>
              </a:rPr>
              <a:t>Ki veszi meg a tojást</a:t>
            </a:r>
            <a:r>
              <a:rPr lang="de-AT" smtClean="0"/>
              <a:t>?</a:t>
            </a: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14AC90B-75EA-4A79-B553-E995155E680F}" type="slidenum">
              <a:rPr lang="de-DE" smtClean="0"/>
              <a:pPr/>
              <a:t>8</a:t>
            </a:fld>
            <a:endParaRPr lang="de-DE" smtClean="0"/>
          </a:p>
        </p:txBody>
      </p:sp>
      <p:graphicFrame>
        <p:nvGraphicFramePr>
          <p:cNvPr id="9221" name="Object 1"/>
          <p:cNvGraphicFramePr>
            <a:graphicFrameLocks noChangeAspect="1"/>
          </p:cNvGraphicFramePr>
          <p:nvPr>
            <p:ph idx="1"/>
          </p:nvPr>
        </p:nvGraphicFramePr>
        <p:xfrm>
          <a:off x="827088" y="1484313"/>
          <a:ext cx="6778625" cy="4454525"/>
        </p:xfrm>
        <a:graphic>
          <a:graphicData uri="http://schemas.openxmlformats.org/presentationml/2006/ole">
            <p:oleObj spid="_x0000_s9221" name="Worksheet" r:id="rId3" imgW="5924702" imgH="3724351" progId="Excel.Sheet.8">
              <p:embed/>
            </p:oleObj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2051050" y="4437063"/>
            <a:ext cx="4826000" cy="1190625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r>
              <a:rPr lang="de-AT" b="1">
                <a:solidFill>
                  <a:srgbClr val="6B6BCF"/>
                </a:solidFill>
                <a:sym typeface="Wingdings" pitchFamily="2" charset="2"/>
              </a:rPr>
              <a:t>22%  </a:t>
            </a:r>
            <a:r>
              <a:rPr lang="hu-HU" b="1">
                <a:solidFill>
                  <a:srgbClr val="6B6BCF"/>
                </a:solidFill>
                <a:latin typeface="Arial" charset="0"/>
              </a:rPr>
              <a:t>Feldolgozóipar</a:t>
            </a:r>
            <a:endParaRPr lang="de-AT" b="1">
              <a:latin typeface="Arial" charset="0"/>
            </a:endParaRPr>
          </a:p>
          <a:p>
            <a:r>
              <a:rPr lang="de-AT" b="1">
                <a:solidFill>
                  <a:srgbClr val="8D4378"/>
                </a:solidFill>
                <a:sym typeface="Wingdings" pitchFamily="2" charset="2"/>
              </a:rPr>
              <a:t>34%  </a:t>
            </a:r>
            <a:r>
              <a:rPr lang="hu-HU" b="1">
                <a:solidFill>
                  <a:srgbClr val="8D4378"/>
                </a:solidFill>
                <a:latin typeface="Arial" charset="0"/>
              </a:rPr>
              <a:t>Kiskereskedelem</a:t>
            </a:r>
            <a:endParaRPr lang="de-AT" b="1">
              <a:solidFill>
                <a:srgbClr val="8D4378"/>
              </a:solidFill>
              <a:latin typeface="Arial" charset="0"/>
            </a:endParaRPr>
          </a:p>
          <a:p>
            <a:r>
              <a:rPr lang="de-AT" b="1">
                <a:solidFill>
                  <a:srgbClr val="FFFF99"/>
                </a:solidFill>
                <a:sym typeface="Wingdings" pitchFamily="2" charset="2"/>
              </a:rPr>
              <a:t>40%  </a:t>
            </a:r>
            <a:r>
              <a:rPr lang="hu-HU" b="1">
                <a:solidFill>
                  <a:srgbClr val="FFFF99"/>
                </a:solidFill>
                <a:latin typeface="Arial" charset="0"/>
              </a:rPr>
              <a:t>Vendéglátás</a:t>
            </a:r>
            <a:r>
              <a:rPr lang="de-AT" b="1">
                <a:solidFill>
                  <a:srgbClr val="FFFF99"/>
                </a:solidFill>
              </a:rPr>
              <a:t>, </a:t>
            </a:r>
            <a:r>
              <a:rPr lang="hu-HU" b="1">
                <a:solidFill>
                  <a:srgbClr val="FFFF99"/>
                </a:solidFill>
                <a:latin typeface="Arial" charset="0"/>
              </a:rPr>
              <a:t>étkeztetés</a:t>
            </a:r>
            <a:r>
              <a:rPr lang="de-AT" b="1">
                <a:solidFill>
                  <a:srgbClr val="FFFF99"/>
                </a:solidFill>
              </a:rPr>
              <a:t>, </a:t>
            </a:r>
            <a:r>
              <a:rPr lang="hu-HU" b="1">
                <a:solidFill>
                  <a:srgbClr val="FFFF99"/>
                </a:solidFill>
                <a:latin typeface="Arial" charset="0"/>
              </a:rPr>
              <a:t>közvetlen</a:t>
            </a:r>
            <a:endParaRPr lang="de-AT" b="1">
              <a:solidFill>
                <a:srgbClr val="FFFF99"/>
              </a:solidFill>
              <a:latin typeface="Arial" charset="0"/>
            </a:endParaRPr>
          </a:p>
          <a:p>
            <a:r>
              <a:rPr lang="de-AT" b="1">
                <a:solidFill>
                  <a:srgbClr val="72BFC5"/>
                </a:solidFill>
                <a:sym typeface="Wingdings" pitchFamily="2" charset="2"/>
              </a:rPr>
              <a:t>4%    </a:t>
            </a:r>
            <a:r>
              <a:rPr lang="hu-HU" b="1">
                <a:solidFill>
                  <a:srgbClr val="72BFC5"/>
                </a:solidFill>
                <a:latin typeface="Arial" charset="0"/>
              </a:rPr>
              <a:t>Húsvéti tojás</a:t>
            </a:r>
            <a:endParaRPr lang="de-AT" b="1">
              <a:solidFill>
                <a:srgbClr val="72BFC5"/>
              </a:solidFill>
              <a:latin typeface="Arial" charset="0"/>
            </a:endParaRPr>
          </a:p>
        </p:txBody>
      </p:sp>
      <p:sp>
        <p:nvSpPr>
          <p:cNvPr id="9223" name="Textfeld 8"/>
          <p:cNvSpPr txBox="1">
            <a:spLocks noChangeArrowheads="1"/>
          </p:cNvSpPr>
          <p:nvPr/>
        </p:nvSpPr>
        <p:spPr bwMode="auto">
          <a:xfrm>
            <a:off x="2555875" y="1628775"/>
            <a:ext cx="3240088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latin typeface="Arial" charset="0"/>
              </a:rPr>
              <a:t>Célkeresztben az osztrák piac</a:t>
            </a:r>
            <a:endParaRPr lang="de-AT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29600" cy="868363"/>
          </a:xfrm>
        </p:spPr>
        <p:txBody>
          <a:bodyPr/>
          <a:lstStyle/>
          <a:p>
            <a:r>
              <a:rPr lang="hu-HU" smtClean="0">
                <a:latin typeface="Arial" charset="0"/>
              </a:rPr>
              <a:t>Kiskereskedők</a:t>
            </a:r>
            <a:r>
              <a:rPr lang="de-AT" smtClean="0"/>
              <a:t>:</a:t>
            </a:r>
          </a:p>
        </p:txBody>
      </p:sp>
      <p:sp>
        <p:nvSpPr>
          <p:cNvPr id="10243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10244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13E65DA-6A91-47BA-B9BB-DBE0FF048E0F}" type="slidenum">
              <a:rPr lang="de-DE" smtClean="0"/>
              <a:pPr/>
              <a:t>9</a:t>
            </a:fld>
            <a:endParaRPr lang="de-DE" smtClean="0"/>
          </a:p>
        </p:txBody>
      </p:sp>
      <p:pic>
        <p:nvPicPr>
          <p:cNvPr id="1024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844675"/>
            <a:ext cx="4500562" cy="4319588"/>
          </a:xfrm>
          <a:noFill/>
        </p:spPr>
      </p:pic>
      <p:sp>
        <p:nvSpPr>
          <p:cNvPr id="7" name="Pfeil nach unten 6"/>
          <p:cNvSpPr/>
          <p:nvPr/>
        </p:nvSpPr>
        <p:spPr>
          <a:xfrm flipV="1">
            <a:off x="3924300" y="1628775"/>
            <a:ext cx="142875" cy="4679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247" name="Textfeld 7"/>
          <p:cNvSpPr txBox="1">
            <a:spLocks noChangeArrowheads="1"/>
          </p:cNvSpPr>
          <p:nvPr/>
        </p:nvSpPr>
        <p:spPr bwMode="auto">
          <a:xfrm>
            <a:off x="2843213" y="908050"/>
            <a:ext cx="26654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solidFill>
                  <a:srgbClr val="FF0000"/>
                </a:solidFill>
                <a:latin typeface="Arial" charset="0"/>
              </a:rPr>
              <a:t>Ketrec tiltása</a:t>
            </a:r>
            <a:r>
              <a:rPr lang="de-AT">
                <a:solidFill>
                  <a:srgbClr val="FF0000"/>
                </a:solidFill>
              </a:rPr>
              <a:t> </a:t>
            </a:r>
            <a:r>
              <a:rPr lang="hu-HU">
                <a:latin typeface="Arial" charset="0"/>
              </a:rPr>
              <a:t>Ausztriában </a:t>
            </a:r>
            <a:r>
              <a:rPr lang="de-AT"/>
              <a:t>2009</a:t>
            </a:r>
            <a:r>
              <a:rPr lang="hu-HU">
                <a:latin typeface="Arial" charset="0"/>
              </a:rPr>
              <a:t>.01.01.</a:t>
            </a:r>
            <a:endParaRPr lang="de-AT">
              <a:latin typeface="Arial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1042988" y="3284538"/>
            <a:ext cx="2376487" cy="1873250"/>
          </a:xfrm>
          <a:prstGeom prst="straightConnector1">
            <a:avLst/>
          </a:prstGeom>
          <a:ln w="28575" cmpd="sng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feld 11"/>
          <p:cNvSpPr txBox="1">
            <a:spLocks noChangeArrowheads="1"/>
          </p:cNvSpPr>
          <p:nvPr/>
        </p:nvSpPr>
        <p:spPr bwMode="auto">
          <a:xfrm>
            <a:off x="5508625" y="1871663"/>
            <a:ext cx="2447925" cy="48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AT"/>
          </a:p>
          <a:p>
            <a:endParaRPr lang="de-AT" sz="800"/>
          </a:p>
          <a:p>
            <a:r>
              <a:rPr lang="de-AT">
                <a:solidFill>
                  <a:srgbClr val="92D050"/>
                </a:solidFill>
                <a:sym typeface="Wingdings" pitchFamily="2" charset="2"/>
              </a:rPr>
              <a:t> </a:t>
            </a:r>
            <a:r>
              <a:rPr lang="hu-HU">
                <a:solidFill>
                  <a:srgbClr val="92D050"/>
                </a:solidFill>
                <a:latin typeface="Arial" charset="0"/>
              </a:rPr>
              <a:t>Biotermelés</a:t>
            </a:r>
            <a:endParaRPr lang="de-AT">
              <a:solidFill>
                <a:srgbClr val="92D050"/>
              </a:solidFill>
              <a:latin typeface="Arial" charset="0"/>
            </a:endParaRPr>
          </a:p>
          <a:p>
            <a:endParaRPr lang="de-AT"/>
          </a:p>
          <a:p>
            <a:endParaRPr lang="de-AT" sz="2000"/>
          </a:p>
          <a:p>
            <a:r>
              <a:rPr lang="de-AT">
                <a:solidFill>
                  <a:srgbClr val="FFC000"/>
                </a:solidFill>
                <a:sym typeface="Wingdings" pitchFamily="2" charset="2"/>
              </a:rPr>
              <a:t> </a:t>
            </a:r>
            <a:r>
              <a:rPr lang="hu-HU">
                <a:solidFill>
                  <a:srgbClr val="FFC000"/>
                </a:solidFill>
                <a:latin typeface="Arial" charset="0"/>
              </a:rPr>
              <a:t>Szabadtartás</a:t>
            </a:r>
            <a:endParaRPr lang="de-AT">
              <a:solidFill>
                <a:srgbClr val="FFC000"/>
              </a:solidFill>
              <a:latin typeface="Arial" charset="0"/>
            </a:endParaRPr>
          </a:p>
          <a:p>
            <a:endParaRPr lang="de-AT"/>
          </a:p>
          <a:p>
            <a:endParaRPr lang="de-AT" sz="2800"/>
          </a:p>
          <a:p>
            <a:r>
              <a:rPr lang="de-AT">
                <a:solidFill>
                  <a:srgbClr val="CC99FF"/>
                </a:solidFill>
                <a:sym typeface="Wingdings" pitchFamily="2" charset="2"/>
              </a:rPr>
              <a:t> </a:t>
            </a:r>
            <a:r>
              <a:rPr lang="hu-HU">
                <a:solidFill>
                  <a:srgbClr val="CC99FF"/>
                </a:solidFill>
                <a:latin typeface="Arial" charset="0"/>
                <a:sym typeface="Wingdings" pitchFamily="2" charset="2"/>
              </a:rPr>
              <a:t>Mélyalmos </a:t>
            </a:r>
            <a:endParaRPr lang="de-AT">
              <a:solidFill>
                <a:srgbClr val="CC99FF"/>
              </a:solidFill>
              <a:latin typeface="Arial" charset="0"/>
            </a:endParaRPr>
          </a:p>
          <a:p>
            <a:endParaRPr lang="de-AT" sz="2400"/>
          </a:p>
          <a:p>
            <a:endParaRPr lang="de-AT"/>
          </a:p>
          <a:p>
            <a:r>
              <a:rPr lang="de-AT">
                <a:solidFill>
                  <a:srgbClr val="0070C0"/>
                </a:solidFill>
                <a:sym typeface="Wingdings" pitchFamily="2" charset="2"/>
              </a:rPr>
              <a:t> </a:t>
            </a:r>
            <a:r>
              <a:rPr lang="hu-HU">
                <a:solidFill>
                  <a:srgbClr val="0070C0"/>
                </a:solidFill>
                <a:latin typeface="Arial" charset="0"/>
              </a:rPr>
              <a:t>Ketreces</a:t>
            </a:r>
            <a:endParaRPr lang="de-AT">
              <a:solidFill>
                <a:srgbClr val="0070C0"/>
              </a:solidFill>
              <a:latin typeface="Arial" charset="0"/>
            </a:endParaRPr>
          </a:p>
          <a:p>
            <a:endParaRPr lang="de-AT"/>
          </a:p>
          <a:p>
            <a:endParaRPr lang="de-AT"/>
          </a:p>
          <a:p>
            <a:endParaRPr lang="de-AT"/>
          </a:p>
          <a:p>
            <a:endParaRPr lang="de-AT"/>
          </a:p>
          <a:p>
            <a:endParaRPr lang="de-AT"/>
          </a:p>
        </p:txBody>
      </p:sp>
      <p:sp>
        <p:nvSpPr>
          <p:cNvPr id="10250" name="Textfeld 12"/>
          <p:cNvSpPr txBox="1">
            <a:spLocks noChangeArrowheads="1"/>
          </p:cNvSpPr>
          <p:nvPr/>
        </p:nvSpPr>
        <p:spPr bwMode="auto">
          <a:xfrm>
            <a:off x="827088" y="6237288"/>
            <a:ext cx="3960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Szupermarketek friss tojás eladása</a:t>
            </a:r>
            <a:endParaRPr lang="de-AT">
              <a:latin typeface="Arial" charset="0"/>
            </a:endParaRPr>
          </a:p>
        </p:txBody>
      </p:sp>
      <p:sp>
        <p:nvSpPr>
          <p:cNvPr id="14" name="Pfeil nach unten 13"/>
          <p:cNvSpPr/>
          <p:nvPr/>
        </p:nvSpPr>
        <p:spPr>
          <a:xfrm flipV="1">
            <a:off x="1763713" y="1628775"/>
            <a:ext cx="144462" cy="4679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252" name="Textfeld 14"/>
          <p:cNvSpPr txBox="1">
            <a:spLocks noChangeArrowheads="1"/>
          </p:cNvSpPr>
          <p:nvPr/>
        </p:nvSpPr>
        <p:spPr bwMode="auto">
          <a:xfrm>
            <a:off x="827088" y="981075"/>
            <a:ext cx="1368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új</a:t>
            </a:r>
            <a:r>
              <a:rPr lang="de-AT"/>
              <a:t> </a:t>
            </a:r>
            <a:r>
              <a:rPr lang="hu-HU">
                <a:solidFill>
                  <a:srgbClr val="FF3300"/>
                </a:solidFill>
                <a:latin typeface="Arial" charset="0"/>
              </a:rPr>
              <a:t>állat</a:t>
            </a:r>
            <a:r>
              <a:rPr lang="de-AT">
                <a:solidFill>
                  <a:srgbClr val="FF3300"/>
                </a:solidFill>
              </a:rPr>
              <a:t> </a:t>
            </a:r>
          </a:p>
          <a:p>
            <a:r>
              <a:rPr lang="hu-HU">
                <a:solidFill>
                  <a:srgbClr val="FF3300"/>
                </a:solidFill>
                <a:latin typeface="Arial" charset="0"/>
              </a:rPr>
              <a:t>védelmi</a:t>
            </a:r>
            <a:r>
              <a:rPr lang="de-AT">
                <a:solidFill>
                  <a:srgbClr val="FF3300"/>
                </a:solidFill>
              </a:rPr>
              <a:t> </a:t>
            </a:r>
            <a:r>
              <a:rPr lang="hu-HU">
                <a:latin typeface="Arial" charset="0"/>
              </a:rPr>
              <a:t>tv.</a:t>
            </a:r>
            <a:endParaRPr lang="de-AT">
              <a:latin typeface="Arial" charset="0"/>
            </a:endParaRPr>
          </a:p>
        </p:txBody>
      </p:sp>
      <p:sp>
        <p:nvSpPr>
          <p:cNvPr id="10253" name="Rechteck 1"/>
          <p:cNvSpPr>
            <a:spLocks noChangeArrowheads="1"/>
          </p:cNvSpPr>
          <p:nvPr/>
        </p:nvSpPr>
        <p:spPr bwMode="auto">
          <a:xfrm>
            <a:off x="5634038" y="1371600"/>
            <a:ext cx="241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>
                <a:solidFill>
                  <a:schemeClr val="tx2"/>
                </a:solidFill>
                <a:latin typeface="Arial" charset="0"/>
              </a:rPr>
              <a:t>Önellátási arány</a:t>
            </a:r>
            <a:r>
              <a:rPr lang="en-GB">
                <a:solidFill>
                  <a:schemeClr val="tx2"/>
                </a:solidFill>
              </a:rPr>
              <a:t>: 82%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1126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B7B2493-B2A4-42CD-9BEF-460AAD7FDDFD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36625"/>
            <a:ext cx="5616575" cy="1223963"/>
          </a:xfrm>
        </p:spPr>
        <p:txBody>
          <a:bodyPr/>
          <a:lstStyle/>
          <a:p>
            <a:pPr eaLnBrk="1" hangingPunct="1"/>
            <a:r>
              <a:rPr lang="hu-HU" sz="2800" smtClean="0">
                <a:latin typeface="Arial" charset="0"/>
              </a:rPr>
              <a:t>Kiskereskedők</a:t>
            </a:r>
            <a:r>
              <a:rPr lang="de-AT" sz="2800" smtClean="0"/>
              <a:t>:</a:t>
            </a:r>
            <a:r>
              <a:rPr lang="de-DE" sz="2800" smtClean="0">
                <a:solidFill>
                  <a:schemeClr val="folHlink"/>
                </a:solidFill>
              </a:rPr>
              <a:t/>
            </a:r>
            <a:br>
              <a:rPr lang="de-DE" sz="2800" smtClean="0">
                <a:solidFill>
                  <a:schemeClr val="folHlink"/>
                </a:solidFill>
              </a:rPr>
            </a:br>
            <a:r>
              <a:rPr lang="hu-HU" sz="2800" smtClean="0">
                <a:solidFill>
                  <a:srgbClr val="FF3300"/>
                </a:solidFill>
                <a:latin typeface="Arial" charset="0"/>
              </a:rPr>
              <a:t>A címkézési program fontossága</a:t>
            </a:r>
            <a:r>
              <a:rPr lang="de-DE" sz="2800" smtClean="0">
                <a:solidFill>
                  <a:srgbClr val="FF3300"/>
                </a:solidFill>
              </a:rPr>
              <a:t> </a:t>
            </a:r>
            <a:r>
              <a:rPr lang="de-DE" sz="2400" smtClean="0">
                <a:solidFill>
                  <a:schemeClr val="tx1"/>
                </a:solidFill>
              </a:rPr>
              <a:t/>
            </a:r>
            <a:br>
              <a:rPr lang="de-DE" sz="2400" smtClean="0">
                <a:solidFill>
                  <a:schemeClr val="tx1"/>
                </a:solidFill>
              </a:rPr>
            </a:br>
            <a:r>
              <a:rPr lang="de-DE" sz="2400" smtClean="0">
                <a:solidFill>
                  <a:schemeClr val="tx1"/>
                </a:solidFill>
              </a:rPr>
              <a:t>_________________________</a:t>
            </a:r>
            <a:r>
              <a:rPr lang="de-DE" sz="2400" smtClean="0"/>
              <a:t/>
            </a:r>
            <a:br>
              <a:rPr lang="de-DE" sz="2400" smtClean="0"/>
            </a:br>
            <a:r>
              <a:rPr lang="de-DE" sz="3200" smtClean="0">
                <a:solidFill>
                  <a:schemeClr val="folHlink"/>
                </a:solidFill>
              </a:rPr>
              <a:t>			</a:t>
            </a:r>
            <a:endParaRPr lang="de-DE" sz="1800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5354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2000" smtClean="0">
                <a:solidFill>
                  <a:srgbClr val="FF3300"/>
                </a:solidFill>
              </a:rPr>
              <a:t>	</a:t>
            </a:r>
            <a:r>
              <a:rPr lang="hu-HU" sz="2000" smtClean="0">
                <a:latin typeface="Arial" charset="0"/>
              </a:rPr>
              <a:t>Ne legyen „névtelen” tojás</a:t>
            </a:r>
            <a:r>
              <a:rPr lang="de-DE" sz="2000" smtClean="0"/>
              <a:t>	</a:t>
            </a:r>
            <a:r>
              <a:rPr lang="de-DE" sz="2000" smtClean="0">
                <a:solidFill>
                  <a:srgbClr val="FF3300"/>
                </a:solidFill>
              </a:rPr>
              <a:t>		</a:t>
            </a:r>
            <a:r>
              <a:rPr lang="de-DE" sz="2000" smtClean="0">
                <a:solidFill>
                  <a:srgbClr val="FF3300"/>
                </a:solidFill>
                <a:sym typeface="Wingdings" pitchFamily="2" charset="2"/>
              </a:rPr>
              <a:t> </a:t>
            </a:r>
            <a:endParaRPr lang="de-DE" sz="2000" smtClean="0">
              <a:solidFill>
                <a:srgbClr val="FF3300"/>
              </a:solidFill>
            </a:endParaRPr>
          </a:p>
        </p:txBody>
      </p:sp>
      <p:pic>
        <p:nvPicPr>
          <p:cNvPr id="11270" name="Picture 7" descr="Z:\Fotos\Cartoon\weltrevolution_breakf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2857500"/>
            <a:ext cx="4286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Gerade Verbindung 7"/>
          <p:cNvCxnSpPr/>
          <p:nvPr/>
        </p:nvCxnSpPr>
        <p:spPr>
          <a:xfrm rot="5400000">
            <a:off x="684212" y="2636838"/>
            <a:ext cx="3643313" cy="350043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1272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2852738"/>
            <a:ext cx="143986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628775"/>
            <a:ext cx="22860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2636838"/>
            <a:ext cx="2143125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4941888"/>
            <a:ext cx="1804988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147888" y="1981200"/>
            <a:ext cx="5842000" cy="3641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 flipV="1">
            <a:off x="2147888" y="1981200"/>
            <a:ext cx="1587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3316288" y="1981200"/>
            <a:ext cx="1587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4484688" y="1981200"/>
            <a:ext cx="3175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5653088" y="1981200"/>
            <a:ext cx="1587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flipV="1">
            <a:off x="6821488" y="1981200"/>
            <a:ext cx="1587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7989888" y="1981200"/>
            <a:ext cx="1587" cy="36417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2147888" y="2001838"/>
            <a:ext cx="4164012" cy="220662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2147888" y="2262188"/>
            <a:ext cx="3990975" cy="220662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147888" y="2520950"/>
            <a:ext cx="3644900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147888" y="2781300"/>
            <a:ext cx="3563937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2147888" y="3041650"/>
            <a:ext cx="3470275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2147888" y="3302000"/>
            <a:ext cx="3448050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2147888" y="3563938"/>
            <a:ext cx="3363912" cy="219075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2147888" y="3822700"/>
            <a:ext cx="3271837" cy="220663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2147888" y="4083050"/>
            <a:ext cx="2862262" cy="220663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2147888" y="4343400"/>
            <a:ext cx="2778125" cy="220663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2147888" y="4603750"/>
            <a:ext cx="2630487" cy="219075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2147888" y="4862513"/>
            <a:ext cx="2162175" cy="220662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2147888" y="5122863"/>
            <a:ext cx="2103437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2147888" y="5383213"/>
            <a:ext cx="1460500" cy="222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6311900" y="2001838"/>
            <a:ext cx="809625" cy="220662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6138863" y="2262188"/>
            <a:ext cx="868362" cy="220662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5792788" y="2520950"/>
            <a:ext cx="982662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5711825" y="2781300"/>
            <a:ext cx="1050925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618163" y="3041650"/>
            <a:ext cx="982662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5595938" y="3302000"/>
            <a:ext cx="1166812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5511800" y="3563938"/>
            <a:ext cx="1062038" cy="219075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419725" y="3822700"/>
            <a:ext cx="1050925" cy="220663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5010150" y="4083050"/>
            <a:ext cx="1050925" cy="220663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4926013" y="4343400"/>
            <a:ext cx="1212850" cy="220663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4778375" y="4603750"/>
            <a:ext cx="1282700" cy="219075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4310063" y="4862513"/>
            <a:ext cx="1285875" cy="220662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3" name="Rectangle 35"/>
          <p:cNvSpPr>
            <a:spLocks noChangeArrowheads="1"/>
          </p:cNvSpPr>
          <p:nvPr/>
        </p:nvSpPr>
        <p:spPr bwMode="auto">
          <a:xfrm>
            <a:off x="4251325" y="5122863"/>
            <a:ext cx="1109663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4" name="Rectangle 36"/>
          <p:cNvSpPr>
            <a:spLocks noChangeArrowheads="1"/>
          </p:cNvSpPr>
          <p:nvPr/>
        </p:nvSpPr>
        <p:spPr bwMode="auto">
          <a:xfrm>
            <a:off x="3608388" y="5383213"/>
            <a:ext cx="817562" cy="222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7121525" y="2001838"/>
            <a:ext cx="406400" cy="220662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7007225" y="2262188"/>
            <a:ext cx="403225" cy="220662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6775450" y="2520950"/>
            <a:ext cx="463550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6762750" y="2781300"/>
            <a:ext cx="468313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6600825" y="3041650"/>
            <a:ext cx="638175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6762750" y="3302000"/>
            <a:ext cx="642938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6573838" y="3563938"/>
            <a:ext cx="766762" cy="219075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6470650" y="3822700"/>
            <a:ext cx="760413" cy="220663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3" name="Rectangle 45"/>
          <p:cNvSpPr>
            <a:spLocks noChangeArrowheads="1"/>
          </p:cNvSpPr>
          <p:nvPr/>
        </p:nvSpPr>
        <p:spPr bwMode="auto">
          <a:xfrm>
            <a:off x="6061075" y="4083050"/>
            <a:ext cx="876300" cy="220663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6138863" y="4343400"/>
            <a:ext cx="868362" cy="220663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5" name="Rectangle 47"/>
          <p:cNvSpPr>
            <a:spLocks noChangeArrowheads="1"/>
          </p:cNvSpPr>
          <p:nvPr/>
        </p:nvSpPr>
        <p:spPr bwMode="auto">
          <a:xfrm>
            <a:off x="6061075" y="4603750"/>
            <a:ext cx="936625" cy="219075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6" name="Rectangle 48"/>
          <p:cNvSpPr>
            <a:spLocks noChangeArrowheads="1"/>
          </p:cNvSpPr>
          <p:nvPr/>
        </p:nvSpPr>
        <p:spPr bwMode="auto">
          <a:xfrm>
            <a:off x="5595938" y="4862513"/>
            <a:ext cx="1166812" cy="220662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7" name="Rectangle 49"/>
          <p:cNvSpPr>
            <a:spLocks noChangeArrowheads="1"/>
          </p:cNvSpPr>
          <p:nvPr/>
        </p:nvSpPr>
        <p:spPr bwMode="auto">
          <a:xfrm>
            <a:off x="5360988" y="5122863"/>
            <a:ext cx="992187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8" name="Rectangle 50"/>
          <p:cNvSpPr>
            <a:spLocks noChangeArrowheads="1"/>
          </p:cNvSpPr>
          <p:nvPr/>
        </p:nvSpPr>
        <p:spPr bwMode="auto">
          <a:xfrm>
            <a:off x="4425950" y="5383213"/>
            <a:ext cx="1050925" cy="222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39" name="Rectangle 51"/>
          <p:cNvSpPr>
            <a:spLocks noChangeArrowheads="1"/>
          </p:cNvSpPr>
          <p:nvPr/>
        </p:nvSpPr>
        <p:spPr bwMode="auto">
          <a:xfrm>
            <a:off x="7527925" y="2001838"/>
            <a:ext cx="230188" cy="220662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7410450" y="2262188"/>
            <a:ext cx="231775" cy="220662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1" name="Rectangle 53"/>
          <p:cNvSpPr>
            <a:spLocks noChangeArrowheads="1"/>
          </p:cNvSpPr>
          <p:nvPr/>
        </p:nvSpPr>
        <p:spPr bwMode="auto">
          <a:xfrm>
            <a:off x="7239000" y="2520950"/>
            <a:ext cx="230188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2" name="Rectangle 54"/>
          <p:cNvSpPr>
            <a:spLocks noChangeArrowheads="1"/>
          </p:cNvSpPr>
          <p:nvPr/>
        </p:nvSpPr>
        <p:spPr bwMode="auto">
          <a:xfrm>
            <a:off x="7231063" y="2781300"/>
            <a:ext cx="174625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3" name="Rectangle 55"/>
          <p:cNvSpPr>
            <a:spLocks noChangeArrowheads="1"/>
          </p:cNvSpPr>
          <p:nvPr/>
        </p:nvSpPr>
        <p:spPr bwMode="auto">
          <a:xfrm>
            <a:off x="7239000" y="3041650"/>
            <a:ext cx="346075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4" name="Rectangle 56"/>
          <p:cNvSpPr>
            <a:spLocks noChangeArrowheads="1"/>
          </p:cNvSpPr>
          <p:nvPr/>
        </p:nvSpPr>
        <p:spPr bwMode="auto">
          <a:xfrm>
            <a:off x="7405688" y="3302000"/>
            <a:ext cx="292100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5" name="Rectangle 57"/>
          <p:cNvSpPr>
            <a:spLocks noChangeArrowheads="1"/>
          </p:cNvSpPr>
          <p:nvPr/>
        </p:nvSpPr>
        <p:spPr bwMode="auto">
          <a:xfrm>
            <a:off x="7340600" y="3563938"/>
            <a:ext cx="354013" cy="219075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6" name="Rectangle 58"/>
          <p:cNvSpPr>
            <a:spLocks noChangeArrowheads="1"/>
          </p:cNvSpPr>
          <p:nvPr/>
        </p:nvSpPr>
        <p:spPr bwMode="auto">
          <a:xfrm>
            <a:off x="7231063" y="3822700"/>
            <a:ext cx="292100" cy="220663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7" name="Rectangle 59"/>
          <p:cNvSpPr>
            <a:spLocks noChangeArrowheads="1"/>
          </p:cNvSpPr>
          <p:nvPr/>
        </p:nvSpPr>
        <p:spPr bwMode="auto">
          <a:xfrm>
            <a:off x="6937375" y="4083050"/>
            <a:ext cx="585788" cy="220663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8" name="Rectangle 60"/>
          <p:cNvSpPr>
            <a:spLocks noChangeArrowheads="1"/>
          </p:cNvSpPr>
          <p:nvPr/>
        </p:nvSpPr>
        <p:spPr bwMode="auto">
          <a:xfrm>
            <a:off x="7007225" y="4343400"/>
            <a:ext cx="635000" cy="220663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49" name="Rectangle 61"/>
          <p:cNvSpPr>
            <a:spLocks noChangeArrowheads="1"/>
          </p:cNvSpPr>
          <p:nvPr/>
        </p:nvSpPr>
        <p:spPr bwMode="auto">
          <a:xfrm>
            <a:off x="6997700" y="4603750"/>
            <a:ext cx="584200" cy="219075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0" name="Rectangle 62"/>
          <p:cNvSpPr>
            <a:spLocks noChangeArrowheads="1"/>
          </p:cNvSpPr>
          <p:nvPr/>
        </p:nvSpPr>
        <p:spPr bwMode="auto">
          <a:xfrm>
            <a:off x="6762750" y="4862513"/>
            <a:ext cx="642938" cy="220662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1" name="Rectangle 63"/>
          <p:cNvSpPr>
            <a:spLocks noChangeArrowheads="1"/>
          </p:cNvSpPr>
          <p:nvPr/>
        </p:nvSpPr>
        <p:spPr bwMode="auto">
          <a:xfrm>
            <a:off x="6353175" y="5122863"/>
            <a:ext cx="877888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2" name="Rectangle 64"/>
          <p:cNvSpPr>
            <a:spLocks noChangeArrowheads="1"/>
          </p:cNvSpPr>
          <p:nvPr/>
        </p:nvSpPr>
        <p:spPr bwMode="auto">
          <a:xfrm>
            <a:off x="5476875" y="5383213"/>
            <a:ext cx="876300" cy="222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3" name="Rectangle 65"/>
          <p:cNvSpPr>
            <a:spLocks noChangeArrowheads="1"/>
          </p:cNvSpPr>
          <p:nvPr/>
        </p:nvSpPr>
        <p:spPr bwMode="auto">
          <a:xfrm>
            <a:off x="7758113" y="2001838"/>
            <a:ext cx="231775" cy="220662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4" name="Rectangle 66"/>
          <p:cNvSpPr>
            <a:spLocks noChangeArrowheads="1"/>
          </p:cNvSpPr>
          <p:nvPr/>
        </p:nvSpPr>
        <p:spPr bwMode="auto">
          <a:xfrm>
            <a:off x="7642225" y="2262188"/>
            <a:ext cx="347663" cy="220662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5" name="Rectangle 67"/>
          <p:cNvSpPr>
            <a:spLocks noChangeArrowheads="1"/>
          </p:cNvSpPr>
          <p:nvPr/>
        </p:nvSpPr>
        <p:spPr bwMode="auto">
          <a:xfrm>
            <a:off x="7469188" y="2520950"/>
            <a:ext cx="520700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6" name="Rectangle 68"/>
          <p:cNvSpPr>
            <a:spLocks noChangeArrowheads="1"/>
          </p:cNvSpPr>
          <p:nvPr/>
        </p:nvSpPr>
        <p:spPr bwMode="auto">
          <a:xfrm>
            <a:off x="7405688" y="2781300"/>
            <a:ext cx="584200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7" name="Rectangle 69"/>
          <p:cNvSpPr>
            <a:spLocks noChangeArrowheads="1"/>
          </p:cNvSpPr>
          <p:nvPr/>
        </p:nvSpPr>
        <p:spPr bwMode="auto">
          <a:xfrm>
            <a:off x="7585075" y="3041650"/>
            <a:ext cx="404813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8" name="Rectangle 70"/>
          <p:cNvSpPr>
            <a:spLocks noChangeArrowheads="1"/>
          </p:cNvSpPr>
          <p:nvPr/>
        </p:nvSpPr>
        <p:spPr bwMode="auto">
          <a:xfrm>
            <a:off x="7697788" y="3302000"/>
            <a:ext cx="292100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59" name="Rectangle 71"/>
          <p:cNvSpPr>
            <a:spLocks noChangeArrowheads="1"/>
          </p:cNvSpPr>
          <p:nvPr/>
        </p:nvSpPr>
        <p:spPr bwMode="auto">
          <a:xfrm>
            <a:off x="7694613" y="3563938"/>
            <a:ext cx="295275" cy="219075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0" name="Rectangle 72"/>
          <p:cNvSpPr>
            <a:spLocks noChangeArrowheads="1"/>
          </p:cNvSpPr>
          <p:nvPr/>
        </p:nvSpPr>
        <p:spPr bwMode="auto">
          <a:xfrm>
            <a:off x="7523163" y="3822700"/>
            <a:ext cx="466725" cy="220663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1" name="Rectangle 73"/>
          <p:cNvSpPr>
            <a:spLocks noChangeArrowheads="1"/>
          </p:cNvSpPr>
          <p:nvPr/>
        </p:nvSpPr>
        <p:spPr bwMode="auto">
          <a:xfrm>
            <a:off x="7523163" y="4083050"/>
            <a:ext cx="466725" cy="220663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2" name="Rectangle 74"/>
          <p:cNvSpPr>
            <a:spLocks noChangeArrowheads="1"/>
          </p:cNvSpPr>
          <p:nvPr/>
        </p:nvSpPr>
        <p:spPr bwMode="auto">
          <a:xfrm>
            <a:off x="7642225" y="4343400"/>
            <a:ext cx="347663" cy="220663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3" name="Rectangle 75"/>
          <p:cNvSpPr>
            <a:spLocks noChangeArrowheads="1"/>
          </p:cNvSpPr>
          <p:nvPr/>
        </p:nvSpPr>
        <p:spPr bwMode="auto">
          <a:xfrm>
            <a:off x="7581900" y="4603750"/>
            <a:ext cx="407988" cy="219075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4" name="Rectangle 76"/>
          <p:cNvSpPr>
            <a:spLocks noChangeArrowheads="1"/>
          </p:cNvSpPr>
          <p:nvPr/>
        </p:nvSpPr>
        <p:spPr bwMode="auto">
          <a:xfrm>
            <a:off x="7405688" y="4862513"/>
            <a:ext cx="584200" cy="220662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5" name="Rectangle 77"/>
          <p:cNvSpPr>
            <a:spLocks noChangeArrowheads="1"/>
          </p:cNvSpPr>
          <p:nvPr/>
        </p:nvSpPr>
        <p:spPr bwMode="auto">
          <a:xfrm>
            <a:off x="7231063" y="5122863"/>
            <a:ext cx="758825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6" name="Rectangle 78"/>
          <p:cNvSpPr>
            <a:spLocks noChangeArrowheads="1"/>
          </p:cNvSpPr>
          <p:nvPr/>
        </p:nvSpPr>
        <p:spPr bwMode="auto">
          <a:xfrm>
            <a:off x="6353175" y="5383213"/>
            <a:ext cx="1636713" cy="222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367" name="Rectangle 79"/>
          <p:cNvSpPr>
            <a:spLocks noChangeArrowheads="1"/>
          </p:cNvSpPr>
          <p:nvPr/>
        </p:nvSpPr>
        <p:spPr bwMode="auto">
          <a:xfrm>
            <a:off x="4108450" y="2025650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72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68" name="Rectangle 80"/>
          <p:cNvSpPr>
            <a:spLocks noChangeArrowheads="1"/>
          </p:cNvSpPr>
          <p:nvPr/>
        </p:nvSpPr>
        <p:spPr bwMode="auto">
          <a:xfrm>
            <a:off x="4021138" y="22875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69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69" name="Rectangle 81"/>
          <p:cNvSpPr>
            <a:spLocks noChangeArrowheads="1"/>
          </p:cNvSpPr>
          <p:nvPr/>
        </p:nvSpPr>
        <p:spPr bwMode="auto">
          <a:xfrm>
            <a:off x="3848100" y="254476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63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0" name="Rectangle 82"/>
          <p:cNvSpPr>
            <a:spLocks noChangeArrowheads="1"/>
          </p:cNvSpPr>
          <p:nvPr/>
        </p:nvSpPr>
        <p:spPr bwMode="auto">
          <a:xfrm>
            <a:off x="3806825" y="2806700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1" name="Rectangle 83"/>
          <p:cNvSpPr>
            <a:spLocks noChangeArrowheads="1"/>
          </p:cNvSpPr>
          <p:nvPr/>
        </p:nvSpPr>
        <p:spPr bwMode="auto">
          <a:xfrm>
            <a:off x="3760788" y="306387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2" name="Rectangle 84"/>
          <p:cNvSpPr>
            <a:spLocks noChangeArrowheads="1"/>
          </p:cNvSpPr>
          <p:nvPr/>
        </p:nvSpPr>
        <p:spPr bwMode="auto">
          <a:xfrm>
            <a:off x="3749675" y="332581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59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3" name="Rectangle 85"/>
          <p:cNvSpPr>
            <a:spLocks noChangeArrowheads="1"/>
          </p:cNvSpPr>
          <p:nvPr/>
        </p:nvSpPr>
        <p:spPr bwMode="auto">
          <a:xfrm>
            <a:off x="3706813" y="3586163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4" name="Rectangle 86"/>
          <p:cNvSpPr>
            <a:spLocks noChangeArrowheads="1"/>
          </p:cNvSpPr>
          <p:nvPr/>
        </p:nvSpPr>
        <p:spPr bwMode="auto">
          <a:xfrm>
            <a:off x="3660775" y="384651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5" name="Rectangle 87"/>
          <p:cNvSpPr>
            <a:spLocks noChangeArrowheads="1"/>
          </p:cNvSpPr>
          <p:nvPr/>
        </p:nvSpPr>
        <p:spPr bwMode="auto">
          <a:xfrm>
            <a:off x="3457575" y="4105275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49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6" name="Rectangle 88"/>
          <p:cNvSpPr>
            <a:spLocks noChangeArrowheads="1"/>
          </p:cNvSpPr>
          <p:nvPr/>
        </p:nvSpPr>
        <p:spPr bwMode="auto">
          <a:xfrm>
            <a:off x="3414713" y="4367213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7" name="Rectangle 89"/>
          <p:cNvSpPr>
            <a:spLocks noChangeArrowheads="1"/>
          </p:cNvSpPr>
          <p:nvPr/>
        </p:nvSpPr>
        <p:spPr bwMode="auto">
          <a:xfrm>
            <a:off x="3341688" y="46243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8" name="Rectangle 90"/>
          <p:cNvSpPr>
            <a:spLocks noChangeArrowheads="1"/>
          </p:cNvSpPr>
          <p:nvPr/>
        </p:nvSpPr>
        <p:spPr bwMode="auto">
          <a:xfrm>
            <a:off x="3106738" y="488632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37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79" name="Rectangle 91"/>
          <p:cNvSpPr>
            <a:spLocks noChangeArrowheads="1"/>
          </p:cNvSpPr>
          <p:nvPr/>
        </p:nvSpPr>
        <p:spPr bwMode="auto">
          <a:xfrm>
            <a:off x="3076575" y="5145088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36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0" name="Rectangle 92"/>
          <p:cNvSpPr>
            <a:spLocks noChangeArrowheads="1"/>
          </p:cNvSpPr>
          <p:nvPr/>
        </p:nvSpPr>
        <p:spPr bwMode="auto">
          <a:xfrm>
            <a:off x="2755900" y="5407025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1" name="Rectangle 93"/>
          <p:cNvSpPr>
            <a:spLocks noChangeArrowheads="1"/>
          </p:cNvSpPr>
          <p:nvPr/>
        </p:nvSpPr>
        <p:spPr bwMode="auto">
          <a:xfrm>
            <a:off x="6592888" y="2025650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2" name="Rectangle 94"/>
          <p:cNvSpPr>
            <a:spLocks noChangeArrowheads="1"/>
          </p:cNvSpPr>
          <p:nvPr/>
        </p:nvSpPr>
        <p:spPr bwMode="auto">
          <a:xfrm>
            <a:off x="6448425" y="2287588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3" name="Rectangle 95"/>
          <p:cNvSpPr>
            <a:spLocks noChangeArrowheads="1"/>
          </p:cNvSpPr>
          <p:nvPr/>
        </p:nvSpPr>
        <p:spPr bwMode="auto">
          <a:xfrm>
            <a:off x="6159500" y="254476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4" name="Rectangle 96"/>
          <p:cNvSpPr>
            <a:spLocks noChangeArrowheads="1"/>
          </p:cNvSpPr>
          <p:nvPr/>
        </p:nvSpPr>
        <p:spPr bwMode="auto">
          <a:xfrm>
            <a:off x="6113463" y="2806700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5" name="Rectangle 97"/>
          <p:cNvSpPr>
            <a:spLocks noChangeArrowheads="1"/>
          </p:cNvSpPr>
          <p:nvPr/>
        </p:nvSpPr>
        <p:spPr bwMode="auto">
          <a:xfrm>
            <a:off x="5986463" y="306387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6" name="Rectangle 98"/>
          <p:cNvSpPr>
            <a:spLocks noChangeArrowheads="1"/>
          </p:cNvSpPr>
          <p:nvPr/>
        </p:nvSpPr>
        <p:spPr bwMode="auto">
          <a:xfrm>
            <a:off x="6054725" y="332581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7" name="Rectangle 99"/>
          <p:cNvSpPr>
            <a:spLocks noChangeArrowheads="1"/>
          </p:cNvSpPr>
          <p:nvPr/>
        </p:nvSpPr>
        <p:spPr bwMode="auto">
          <a:xfrm>
            <a:off x="5918200" y="358616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8" name="Rectangle 100"/>
          <p:cNvSpPr>
            <a:spLocks noChangeArrowheads="1"/>
          </p:cNvSpPr>
          <p:nvPr/>
        </p:nvSpPr>
        <p:spPr bwMode="auto">
          <a:xfrm>
            <a:off x="5821363" y="3846513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89" name="Rectangle 101"/>
          <p:cNvSpPr>
            <a:spLocks noChangeArrowheads="1"/>
          </p:cNvSpPr>
          <p:nvPr/>
        </p:nvSpPr>
        <p:spPr bwMode="auto">
          <a:xfrm>
            <a:off x="5413375" y="4105275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0" name="Rectangle 102"/>
          <p:cNvSpPr>
            <a:spLocks noChangeArrowheads="1"/>
          </p:cNvSpPr>
          <p:nvPr/>
        </p:nvSpPr>
        <p:spPr bwMode="auto">
          <a:xfrm>
            <a:off x="5408613" y="4367213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1" name="Rectangle 103"/>
          <p:cNvSpPr>
            <a:spLocks noChangeArrowheads="1"/>
          </p:cNvSpPr>
          <p:nvPr/>
        </p:nvSpPr>
        <p:spPr bwMode="auto">
          <a:xfrm>
            <a:off x="5295900" y="4624388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22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2" name="Rectangle 104"/>
          <p:cNvSpPr>
            <a:spLocks noChangeArrowheads="1"/>
          </p:cNvSpPr>
          <p:nvPr/>
        </p:nvSpPr>
        <p:spPr bwMode="auto">
          <a:xfrm>
            <a:off x="4830763" y="4886325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22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3" name="Rectangle 105"/>
          <p:cNvSpPr>
            <a:spLocks noChangeArrowheads="1"/>
          </p:cNvSpPr>
          <p:nvPr/>
        </p:nvSpPr>
        <p:spPr bwMode="auto">
          <a:xfrm>
            <a:off x="4684713" y="51450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19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4" name="Rectangle 106"/>
          <p:cNvSpPr>
            <a:spLocks noChangeArrowheads="1"/>
          </p:cNvSpPr>
          <p:nvPr/>
        </p:nvSpPr>
        <p:spPr bwMode="auto">
          <a:xfrm>
            <a:off x="3894138" y="540702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5" name="Rectangle 107"/>
          <p:cNvSpPr>
            <a:spLocks noChangeArrowheads="1"/>
          </p:cNvSpPr>
          <p:nvPr/>
        </p:nvSpPr>
        <p:spPr bwMode="auto">
          <a:xfrm>
            <a:off x="7243763" y="2025650"/>
            <a:ext cx="96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6" name="Rectangle 108"/>
          <p:cNvSpPr>
            <a:spLocks noChangeArrowheads="1"/>
          </p:cNvSpPr>
          <p:nvPr/>
        </p:nvSpPr>
        <p:spPr bwMode="auto">
          <a:xfrm>
            <a:off x="7126288" y="2287588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7" name="Rectangle 109"/>
          <p:cNvSpPr>
            <a:spLocks noChangeArrowheads="1"/>
          </p:cNvSpPr>
          <p:nvPr/>
        </p:nvSpPr>
        <p:spPr bwMode="auto">
          <a:xfrm>
            <a:off x="6924675" y="254476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8" name="Rectangle 110"/>
          <p:cNvSpPr>
            <a:spLocks noChangeArrowheads="1"/>
          </p:cNvSpPr>
          <p:nvPr/>
        </p:nvSpPr>
        <p:spPr bwMode="auto">
          <a:xfrm>
            <a:off x="6915150" y="2806700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399" name="Rectangle 111"/>
          <p:cNvSpPr>
            <a:spLocks noChangeArrowheads="1"/>
          </p:cNvSpPr>
          <p:nvPr/>
        </p:nvSpPr>
        <p:spPr bwMode="auto">
          <a:xfrm>
            <a:off x="6796088" y="306387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0" name="Rectangle 112"/>
          <p:cNvSpPr>
            <a:spLocks noChangeArrowheads="1"/>
          </p:cNvSpPr>
          <p:nvPr/>
        </p:nvSpPr>
        <p:spPr bwMode="auto">
          <a:xfrm>
            <a:off x="6961188" y="3325813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1" name="Rectangle 113"/>
          <p:cNvSpPr>
            <a:spLocks noChangeArrowheads="1"/>
          </p:cNvSpPr>
          <p:nvPr/>
        </p:nvSpPr>
        <p:spPr bwMode="auto">
          <a:xfrm>
            <a:off x="6834188" y="3586163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13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2" name="Rectangle 114"/>
          <p:cNvSpPr>
            <a:spLocks noChangeArrowheads="1"/>
          </p:cNvSpPr>
          <p:nvPr/>
        </p:nvSpPr>
        <p:spPr bwMode="auto">
          <a:xfrm>
            <a:off x="6727825" y="384651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13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3" name="Rectangle 115"/>
          <p:cNvSpPr>
            <a:spLocks noChangeArrowheads="1"/>
          </p:cNvSpPr>
          <p:nvPr/>
        </p:nvSpPr>
        <p:spPr bwMode="auto">
          <a:xfrm>
            <a:off x="6376988" y="410527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4" name="Rectangle 116"/>
          <p:cNvSpPr>
            <a:spLocks noChangeArrowheads="1"/>
          </p:cNvSpPr>
          <p:nvPr/>
        </p:nvSpPr>
        <p:spPr bwMode="auto">
          <a:xfrm>
            <a:off x="6448425" y="4367213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5" name="Rectangle 117"/>
          <p:cNvSpPr>
            <a:spLocks noChangeArrowheads="1"/>
          </p:cNvSpPr>
          <p:nvPr/>
        </p:nvSpPr>
        <p:spPr bwMode="auto">
          <a:xfrm>
            <a:off x="6405563" y="46243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6" name="Rectangle 118"/>
          <p:cNvSpPr>
            <a:spLocks noChangeArrowheads="1"/>
          </p:cNvSpPr>
          <p:nvPr/>
        </p:nvSpPr>
        <p:spPr bwMode="auto">
          <a:xfrm>
            <a:off x="6054725" y="4886325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7" name="Rectangle 119"/>
          <p:cNvSpPr>
            <a:spLocks noChangeArrowheads="1"/>
          </p:cNvSpPr>
          <p:nvPr/>
        </p:nvSpPr>
        <p:spPr bwMode="auto">
          <a:xfrm>
            <a:off x="5732463" y="51450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8" name="Rectangle 120"/>
          <p:cNvSpPr>
            <a:spLocks noChangeArrowheads="1"/>
          </p:cNvSpPr>
          <p:nvPr/>
        </p:nvSpPr>
        <p:spPr bwMode="auto">
          <a:xfrm>
            <a:off x="4830763" y="5407025"/>
            <a:ext cx="196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09" name="Rectangle 121"/>
          <p:cNvSpPr>
            <a:spLocks noChangeArrowheads="1"/>
          </p:cNvSpPr>
          <p:nvPr/>
        </p:nvSpPr>
        <p:spPr bwMode="auto">
          <a:xfrm>
            <a:off x="7561263" y="2025650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0" name="Rectangle 122"/>
          <p:cNvSpPr>
            <a:spLocks noChangeArrowheads="1"/>
          </p:cNvSpPr>
          <p:nvPr/>
        </p:nvSpPr>
        <p:spPr bwMode="auto">
          <a:xfrm>
            <a:off x="7446963" y="2287588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1" name="Rectangle 123"/>
          <p:cNvSpPr>
            <a:spLocks noChangeArrowheads="1"/>
          </p:cNvSpPr>
          <p:nvPr/>
        </p:nvSpPr>
        <p:spPr bwMode="auto">
          <a:xfrm>
            <a:off x="7270750" y="254476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2" name="Rectangle 124"/>
          <p:cNvSpPr>
            <a:spLocks noChangeArrowheads="1"/>
          </p:cNvSpPr>
          <p:nvPr/>
        </p:nvSpPr>
        <p:spPr bwMode="auto">
          <a:xfrm>
            <a:off x="7237413" y="2806700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3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3" name="Rectangle 125"/>
          <p:cNvSpPr>
            <a:spLocks noChangeArrowheads="1"/>
          </p:cNvSpPr>
          <p:nvPr/>
        </p:nvSpPr>
        <p:spPr bwMode="auto">
          <a:xfrm>
            <a:off x="7331075" y="3063875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4" name="Rectangle 126"/>
          <p:cNvSpPr>
            <a:spLocks noChangeArrowheads="1"/>
          </p:cNvSpPr>
          <p:nvPr/>
        </p:nvSpPr>
        <p:spPr bwMode="auto">
          <a:xfrm>
            <a:off x="7472363" y="3325813"/>
            <a:ext cx="96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5" name="Rectangle 127"/>
          <p:cNvSpPr>
            <a:spLocks noChangeArrowheads="1"/>
          </p:cNvSpPr>
          <p:nvPr/>
        </p:nvSpPr>
        <p:spPr bwMode="auto">
          <a:xfrm>
            <a:off x="7437438" y="3586163"/>
            <a:ext cx="96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6" name="Rectangle 128"/>
          <p:cNvSpPr>
            <a:spLocks noChangeArrowheads="1"/>
          </p:cNvSpPr>
          <p:nvPr/>
        </p:nvSpPr>
        <p:spPr bwMode="auto">
          <a:xfrm>
            <a:off x="7296150" y="384651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7" name="Rectangle 129"/>
          <p:cNvSpPr>
            <a:spLocks noChangeArrowheads="1"/>
          </p:cNvSpPr>
          <p:nvPr/>
        </p:nvSpPr>
        <p:spPr bwMode="auto">
          <a:xfrm>
            <a:off x="7107238" y="410527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8" name="Rectangle 130"/>
          <p:cNvSpPr>
            <a:spLocks noChangeArrowheads="1"/>
          </p:cNvSpPr>
          <p:nvPr/>
        </p:nvSpPr>
        <p:spPr bwMode="auto">
          <a:xfrm>
            <a:off x="7200900" y="4367213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19" name="Rectangle 131"/>
          <p:cNvSpPr>
            <a:spLocks noChangeArrowheads="1"/>
          </p:cNvSpPr>
          <p:nvPr/>
        </p:nvSpPr>
        <p:spPr bwMode="auto">
          <a:xfrm>
            <a:off x="7165975" y="4624388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0" name="Rectangle 132"/>
          <p:cNvSpPr>
            <a:spLocks noChangeArrowheads="1"/>
          </p:cNvSpPr>
          <p:nvPr/>
        </p:nvSpPr>
        <p:spPr bwMode="auto">
          <a:xfrm>
            <a:off x="6961188" y="488632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11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1" name="Rectangle 133"/>
          <p:cNvSpPr>
            <a:spLocks noChangeArrowheads="1"/>
          </p:cNvSpPr>
          <p:nvPr/>
        </p:nvSpPr>
        <p:spPr bwMode="auto">
          <a:xfrm>
            <a:off x="6669088" y="5145088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2" name="Rectangle 134"/>
          <p:cNvSpPr>
            <a:spLocks noChangeArrowheads="1"/>
          </p:cNvSpPr>
          <p:nvPr/>
        </p:nvSpPr>
        <p:spPr bwMode="auto">
          <a:xfrm>
            <a:off x="5792788" y="5407025"/>
            <a:ext cx="195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3" name="Rectangle 135"/>
          <p:cNvSpPr>
            <a:spLocks noChangeArrowheads="1"/>
          </p:cNvSpPr>
          <p:nvPr/>
        </p:nvSpPr>
        <p:spPr bwMode="auto">
          <a:xfrm>
            <a:off x="7793038" y="2025650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4" name="Rectangle 136"/>
          <p:cNvSpPr>
            <a:spLocks noChangeArrowheads="1"/>
          </p:cNvSpPr>
          <p:nvPr/>
        </p:nvSpPr>
        <p:spPr bwMode="auto">
          <a:xfrm>
            <a:off x="7735888" y="2287588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5" name="Rectangle 137"/>
          <p:cNvSpPr>
            <a:spLocks noChangeArrowheads="1"/>
          </p:cNvSpPr>
          <p:nvPr/>
        </p:nvSpPr>
        <p:spPr bwMode="auto">
          <a:xfrm>
            <a:off x="7648575" y="254476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9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6" name="Rectangle 138"/>
          <p:cNvSpPr>
            <a:spLocks noChangeArrowheads="1"/>
          </p:cNvSpPr>
          <p:nvPr/>
        </p:nvSpPr>
        <p:spPr bwMode="auto">
          <a:xfrm>
            <a:off x="7575550" y="2806700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7" name="Rectangle 139"/>
          <p:cNvSpPr>
            <a:spLocks noChangeArrowheads="1"/>
          </p:cNvSpPr>
          <p:nvPr/>
        </p:nvSpPr>
        <p:spPr bwMode="auto">
          <a:xfrm>
            <a:off x="7705725" y="3063875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8" name="Rectangle 140"/>
          <p:cNvSpPr>
            <a:spLocks noChangeArrowheads="1"/>
          </p:cNvSpPr>
          <p:nvPr/>
        </p:nvSpPr>
        <p:spPr bwMode="auto">
          <a:xfrm>
            <a:off x="7762875" y="332581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7762875" y="358616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5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675563" y="384651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7675563" y="4105275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735888" y="4367213"/>
            <a:ext cx="9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704138" y="4624388"/>
            <a:ext cx="96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7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7575550" y="4886325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10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5" name="Rectangle 147"/>
          <p:cNvSpPr>
            <a:spLocks noChangeArrowheads="1"/>
          </p:cNvSpPr>
          <p:nvPr/>
        </p:nvSpPr>
        <p:spPr bwMode="auto">
          <a:xfrm>
            <a:off x="7486650" y="5145088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13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6" name="Rectangle 148"/>
          <p:cNvSpPr>
            <a:spLocks noChangeArrowheads="1"/>
          </p:cNvSpPr>
          <p:nvPr/>
        </p:nvSpPr>
        <p:spPr bwMode="auto">
          <a:xfrm>
            <a:off x="7048500" y="5407025"/>
            <a:ext cx="195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28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2147888" y="5622925"/>
            <a:ext cx="5842000" cy="317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7989888" y="1981200"/>
            <a:ext cx="1587" cy="364172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439" name="Line 151"/>
          <p:cNvSpPr>
            <a:spLocks noChangeShapeType="1"/>
          </p:cNvSpPr>
          <p:nvPr/>
        </p:nvSpPr>
        <p:spPr bwMode="auto">
          <a:xfrm flipH="1">
            <a:off x="2173288" y="1998663"/>
            <a:ext cx="5842000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440" name="Line 152"/>
          <p:cNvSpPr>
            <a:spLocks noChangeShapeType="1"/>
          </p:cNvSpPr>
          <p:nvPr/>
        </p:nvSpPr>
        <p:spPr bwMode="auto">
          <a:xfrm>
            <a:off x="2147888" y="1981200"/>
            <a:ext cx="1587" cy="364172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2441" name="Rectangle 153"/>
          <p:cNvSpPr>
            <a:spLocks noChangeArrowheads="1"/>
          </p:cNvSpPr>
          <p:nvPr/>
        </p:nvSpPr>
        <p:spPr bwMode="auto">
          <a:xfrm>
            <a:off x="1476375" y="2006600"/>
            <a:ext cx="5349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Tojás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2" name="Rectangle 154"/>
          <p:cNvSpPr>
            <a:spLocks noChangeArrowheads="1"/>
          </p:cNvSpPr>
          <p:nvPr/>
        </p:nvSpPr>
        <p:spPr bwMode="auto">
          <a:xfrm>
            <a:off x="1258888" y="2259013"/>
            <a:ext cx="7175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Baromfi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3" name="Rectangle 155"/>
          <p:cNvSpPr>
            <a:spLocks noChangeArrowheads="1"/>
          </p:cNvSpPr>
          <p:nvPr/>
        </p:nvSpPr>
        <p:spPr bwMode="auto">
          <a:xfrm>
            <a:off x="1187450" y="2517775"/>
            <a:ext cx="873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Marhahús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4" name="Rectangle 156"/>
          <p:cNvSpPr>
            <a:spLocks noChangeArrowheads="1"/>
          </p:cNvSpPr>
          <p:nvPr/>
        </p:nvSpPr>
        <p:spPr bwMode="auto">
          <a:xfrm>
            <a:off x="1187450" y="2786063"/>
            <a:ext cx="8747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Sertéshús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5" name="Rectangle 157"/>
          <p:cNvSpPr>
            <a:spLocks noChangeArrowheads="1"/>
          </p:cNvSpPr>
          <p:nvPr/>
        </p:nvSpPr>
        <p:spPr bwMode="auto">
          <a:xfrm>
            <a:off x="1681163" y="3048000"/>
            <a:ext cx="3032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Tej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6" name="Rectangle 158"/>
          <p:cNvSpPr>
            <a:spLocks noChangeArrowheads="1"/>
          </p:cNvSpPr>
          <p:nvPr/>
        </p:nvSpPr>
        <p:spPr bwMode="auto">
          <a:xfrm>
            <a:off x="1566863" y="3308350"/>
            <a:ext cx="4127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Sajt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7" name="Rectangle 159"/>
          <p:cNvSpPr>
            <a:spLocks noChangeArrowheads="1"/>
          </p:cNvSpPr>
          <p:nvPr/>
        </p:nvSpPr>
        <p:spPr bwMode="auto">
          <a:xfrm>
            <a:off x="1601788" y="3570288"/>
            <a:ext cx="3063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Vaj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8" name="Rectangle 160"/>
          <p:cNvSpPr>
            <a:spLocks noChangeArrowheads="1"/>
          </p:cNvSpPr>
          <p:nvPr/>
        </p:nvSpPr>
        <p:spPr bwMode="auto">
          <a:xfrm>
            <a:off x="1284288" y="3825875"/>
            <a:ext cx="64928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Kolbász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49" name="Rectangle 161"/>
          <p:cNvSpPr>
            <a:spLocks noChangeArrowheads="1"/>
          </p:cNvSpPr>
          <p:nvPr/>
        </p:nvSpPr>
        <p:spPr bwMode="auto">
          <a:xfrm>
            <a:off x="611188" y="4086225"/>
            <a:ext cx="1320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Gyümölcsjoghurt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0" name="Rectangle 162"/>
          <p:cNvSpPr>
            <a:spLocks noChangeArrowheads="1"/>
          </p:cNvSpPr>
          <p:nvPr/>
        </p:nvSpPr>
        <p:spPr bwMode="auto">
          <a:xfrm>
            <a:off x="755650" y="4346575"/>
            <a:ext cx="12017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Friss gyümölcs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1" name="Rectangle 163"/>
          <p:cNvSpPr>
            <a:spLocks noChangeArrowheads="1"/>
          </p:cNvSpPr>
          <p:nvPr/>
        </p:nvSpPr>
        <p:spPr bwMode="auto">
          <a:xfrm>
            <a:off x="811213" y="4598988"/>
            <a:ext cx="1109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Friss zöldség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1258888" y="4865688"/>
            <a:ext cx="7985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Burgonya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3" name="Rectangle 165"/>
          <p:cNvSpPr>
            <a:spLocks noChangeArrowheads="1"/>
          </p:cNvSpPr>
          <p:nvPr/>
        </p:nvSpPr>
        <p:spPr bwMode="auto">
          <a:xfrm>
            <a:off x="384175" y="5127625"/>
            <a:ext cx="1652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  </a:t>
            </a:r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Fagyasztott zöldség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23850" y="5386388"/>
            <a:ext cx="17081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400">
                <a:solidFill>
                  <a:srgbClr val="000000"/>
                </a:solidFill>
                <a:latin typeface="Tahoma" pitchFamily="34" charset="0"/>
              </a:rPr>
              <a:t>Konyhakész termékek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1971675" y="5703888"/>
            <a:ext cx="273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6" name="Rectangle 168"/>
          <p:cNvSpPr>
            <a:spLocks noChangeArrowheads="1"/>
          </p:cNvSpPr>
          <p:nvPr/>
        </p:nvSpPr>
        <p:spPr bwMode="auto">
          <a:xfrm>
            <a:off x="3089275" y="5703888"/>
            <a:ext cx="369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20%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7" name="Rectangle 169"/>
          <p:cNvSpPr>
            <a:spLocks noChangeArrowheads="1"/>
          </p:cNvSpPr>
          <p:nvPr/>
        </p:nvSpPr>
        <p:spPr bwMode="auto">
          <a:xfrm>
            <a:off x="4259263" y="5703888"/>
            <a:ext cx="371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40%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8" name="Rectangle 170"/>
          <p:cNvSpPr>
            <a:spLocks noChangeArrowheads="1"/>
          </p:cNvSpPr>
          <p:nvPr/>
        </p:nvSpPr>
        <p:spPr bwMode="auto">
          <a:xfrm>
            <a:off x="5426075" y="5703888"/>
            <a:ext cx="369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60%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59" name="Rectangle 171"/>
          <p:cNvSpPr>
            <a:spLocks noChangeArrowheads="1"/>
          </p:cNvSpPr>
          <p:nvPr/>
        </p:nvSpPr>
        <p:spPr bwMode="auto">
          <a:xfrm>
            <a:off x="6594475" y="5703888"/>
            <a:ext cx="369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80%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60" name="Rectangle 172"/>
          <p:cNvSpPr>
            <a:spLocks noChangeArrowheads="1"/>
          </p:cNvSpPr>
          <p:nvPr/>
        </p:nvSpPr>
        <p:spPr bwMode="auto">
          <a:xfrm>
            <a:off x="7710488" y="5703888"/>
            <a:ext cx="4683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AT" sz="1400">
                <a:solidFill>
                  <a:srgbClr val="000000"/>
                </a:solidFill>
                <a:latin typeface="Tahoma" pitchFamily="34" charset="0"/>
              </a:rPr>
              <a:t>100%</a:t>
            </a:r>
            <a:endParaRPr lang="de-AT" sz="1400">
              <a:latin typeface="Tahoma" pitchFamily="34" charset="0"/>
            </a:endParaRPr>
          </a:p>
        </p:txBody>
      </p:sp>
      <p:sp>
        <p:nvSpPr>
          <p:cNvPr id="12461" name="Rectangle 173"/>
          <p:cNvSpPr>
            <a:spLocks noChangeArrowheads="1"/>
          </p:cNvSpPr>
          <p:nvPr/>
        </p:nvSpPr>
        <p:spPr bwMode="auto">
          <a:xfrm>
            <a:off x="1084263" y="1628775"/>
            <a:ext cx="7102475" cy="277813"/>
          </a:xfrm>
          <a:prstGeom prst="rect">
            <a:avLst/>
          </a:prstGeom>
          <a:solidFill>
            <a:srgbClr val="FFFF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62" name="Rectangle 174"/>
          <p:cNvSpPr>
            <a:spLocks noChangeArrowheads="1"/>
          </p:cNvSpPr>
          <p:nvPr/>
        </p:nvSpPr>
        <p:spPr bwMode="auto">
          <a:xfrm>
            <a:off x="1306513" y="1679575"/>
            <a:ext cx="8794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100">
                <a:solidFill>
                  <a:srgbClr val="000000"/>
                </a:solidFill>
                <a:latin typeface="Tahoma" pitchFamily="34" charset="0"/>
              </a:rPr>
              <a:t>nagyon fontos</a:t>
            </a:r>
            <a:endParaRPr lang="de-AT" sz="1100">
              <a:latin typeface="Tahoma" pitchFamily="34" charset="0"/>
            </a:endParaRPr>
          </a:p>
        </p:txBody>
      </p:sp>
      <p:sp>
        <p:nvSpPr>
          <p:cNvPr id="12463" name="Rectangle 175"/>
          <p:cNvSpPr>
            <a:spLocks noChangeArrowheads="1"/>
          </p:cNvSpPr>
          <p:nvPr/>
        </p:nvSpPr>
        <p:spPr bwMode="auto">
          <a:xfrm>
            <a:off x="2627313" y="1679575"/>
            <a:ext cx="6873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100">
                <a:solidFill>
                  <a:srgbClr val="000000"/>
                </a:solidFill>
                <a:latin typeface="Tahoma" pitchFamily="34" charset="0"/>
              </a:rPr>
              <a:t>igen fontos</a:t>
            </a:r>
            <a:endParaRPr lang="de-AT" sz="1100">
              <a:latin typeface="Tahoma" pitchFamily="34" charset="0"/>
            </a:endParaRPr>
          </a:p>
        </p:txBody>
      </p:sp>
      <p:sp>
        <p:nvSpPr>
          <p:cNvPr id="12464" name="Rectangle 176"/>
          <p:cNvSpPr>
            <a:spLocks noChangeArrowheads="1"/>
          </p:cNvSpPr>
          <p:nvPr/>
        </p:nvSpPr>
        <p:spPr bwMode="auto">
          <a:xfrm>
            <a:off x="4111625" y="1679575"/>
            <a:ext cx="682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100">
                <a:latin typeface="Tahoma" pitchFamily="34" charset="0"/>
              </a:rPr>
              <a:t>elég fontos</a:t>
            </a:r>
            <a:endParaRPr lang="de-AT" sz="1100">
              <a:latin typeface="Tahoma" pitchFamily="34" charset="0"/>
            </a:endParaRPr>
          </a:p>
        </p:txBody>
      </p:sp>
      <p:sp>
        <p:nvSpPr>
          <p:cNvPr id="12465" name="Rectangle 177"/>
          <p:cNvSpPr>
            <a:spLocks noChangeArrowheads="1"/>
          </p:cNvSpPr>
          <p:nvPr/>
        </p:nvSpPr>
        <p:spPr bwMode="auto">
          <a:xfrm>
            <a:off x="5848350" y="1679575"/>
            <a:ext cx="9255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100">
                <a:solidFill>
                  <a:srgbClr val="000000"/>
                </a:solidFill>
                <a:latin typeface="Tahoma" pitchFamily="34" charset="0"/>
              </a:rPr>
              <a:t>kevésbé fontos</a:t>
            </a:r>
            <a:endParaRPr lang="de-AT" sz="1100">
              <a:latin typeface="Tahoma" pitchFamily="34" charset="0"/>
            </a:endParaRPr>
          </a:p>
        </p:txBody>
      </p:sp>
      <p:sp>
        <p:nvSpPr>
          <p:cNvPr id="12466" name="Rectangle 178"/>
          <p:cNvSpPr>
            <a:spLocks noChangeArrowheads="1"/>
          </p:cNvSpPr>
          <p:nvPr/>
        </p:nvSpPr>
        <p:spPr bwMode="auto">
          <a:xfrm>
            <a:off x="7131050" y="1679575"/>
            <a:ext cx="6953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100">
                <a:solidFill>
                  <a:srgbClr val="000000"/>
                </a:solidFill>
                <a:latin typeface="Tahoma" pitchFamily="34" charset="0"/>
              </a:rPr>
              <a:t>nem fontos</a:t>
            </a:r>
            <a:endParaRPr lang="de-AT" sz="1100">
              <a:latin typeface="Tahoma" pitchFamily="34" charset="0"/>
            </a:endParaRPr>
          </a:p>
        </p:txBody>
      </p:sp>
      <p:sp>
        <p:nvSpPr>
          <p:cNvPr id="12467" name="Rectangle 179"/>
          <p:cNvSpPr>
            <a:spLocks noChangeArrowheads="1"/>
          </p:cNvSpPr>
          <p:nvPr/>
        </p:nvSpPr>
        <p:spPr bwMode="auto">
          <a:xfrm>
            <a:off x="1123950" y="1738313"/>
            <a:ext cx="139700" cy="95250"/>
          </a:xfrm>
          <a:prstGeom prst="rect">
            <a:avLst/>
          </a:prstGeom>
          <a:solidFill>
            <a:srgbClr val="00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68" name="Rectangle 180"/>
          <p:cNvSpPr>
            <a:spLocks noChangeArrowheads="1"/>
          </p:cNvSpPr>
          <p:nvPr/>
        </p:nvSpPr>
        <p:spPr bwMode="auto">
          <a:xfrm>
            <a:off x="2422525" y="1738313"/>
            <a:ext cx="139700" cy="95250"/>
          </a:xfrm>
          <a:prstGeom prst="rect">
            <a:avLst/>
          </a:prstGeom>
          <a:solidFill>
            <a:srgbClr val="FFFF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69" name="Rectangle 181"/>
          <p:cNvSpPr>
            <a:spLocks noChangeArrowheads="1"/>
          </p:cNvSpPr>
          <p:nvPr/>
        </p:nvSpPr>
        <p:spPr bwMode="auto">
          <a:xfrm>
            <a:off x="3905250" y="1738313"/>
            <a:ext cx="139700" cy="95250"/>
          </a:xfrm>
          <a:prstGeom prst="rect">
            <a:avLst/>
          </a:prstGeom>
          <a:solidFill>
            <a:srgbClr val="8080FF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70" name="Rectangle 182"/>
          <p:cNvSpPr>
            <a:spLocks noChangeArrowheads="1"/>
          </p:cNvSpPr>
          <p:nvPr/>
        </p:nvSpPr>
        <p:spPr bwMode="auto">
          <a:xfrm>
            <a:off x="5653088" y="1738313"/>
            <a:ext cx="141287" cy="95250"/>
          </a:xfrm>
          <a:prstGeom prst="rect">
            <a:avLst/>
          </a:prstGeom>
          <a:solidFill>
            <a:srgbClr val="FF808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71" name="Rectangle 183"/>
          <p:cNvSpPr>
            <a:spLocks noChangeArrowheads="1"/>
          </p:cNvSpPr>
          <p:nvPr/>
        </p:nvSpPr>
        <p:spPr bwMode="auto">
          <a:xfrm>
            <a:off x="6937375" y="1738313"/>
            <a:ext cx="138113" cy="95250"/>
          </a:xfrm>
          <a:prstGeom prst="rect">
            <a:avLst/>
          </a:prstGeom>
          <a:solidFill>
            <a:srgbClr val="FF0000"/>
          </a:solidFill>
          <a:ln w="1111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2472" name="Rectangle 184"/>
          <p:cNvSpPr>
            <a:spLocks noChangeArrowheads="1"/>
          </p:cNvSpPr>
          <p:nvPr/>
        </p:nvSpPr>
        <p:spPr bwMode="auto">
          <a:xfrm>
            <a:off x="584200" y="6091238"/>
            <a:ext cx="46259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Számok százalékban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n=1002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válaszadó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reprezentatív osztrák minta</a:t>
            </a:r>
            <a:endParaRPr lang="de-AT" sz="1200">
              <a:latin typeface="Tahoma" pitchFamily="34" charset="0"/>
            </a:endParaRPr>
          </a:p>
        </p:txBody>
      </p:sp>
      <p:sp>
        <p:nvSpPr>
          <p:cNvPr id="274617" name="Rectangle 185"/>
          <p:cNvSpPr>
            <a:spLocks noChangeArrowheads="1"/>
          </p:cNvSpPr>
          <p:nvPr/>
        </p:nvSpPr>
        <p:spPr bwMode="auto">
          <a:xfrm>
            <a:off x="0" y="163513"/>
            <a:ext cx="91440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defTabSz="762000"/>
            <a:r>
              <a:rPr lang="hu-HU" sz="35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Élelmiszerek minőség jelölésének</a:t>
            </a:r>
            <a:endParaRPr lang="de-AT" sz="35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defTabSz="762000"/>
            <a:r>
              <a:rPr lang="hu-HU" sz="35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fontossága</a:t>
            </a:r>
            <a:r>
              <a:rPr lang="de-AT" sz="3000">
                <a:solidFill>
                  <a:schemeClr val="tx2"/>
                </a:solidFill>
                <a:latin typeface="Tahoma" pitchFamily="34" charset="0"/>
              </a:rPr>
              <a:t/>
            </a:r>
            <a:br>
              <a:rPr lang="de-AT" sz="3000">
                <a:solidFill>
                  <a:schemeClr val="tx2"/>
                </a:solidFill>
                <a:latin typeface="Tahoma" pitchFamily="34" charset="0"/>
              </a:rPr>
            </a:br>
            <a:endParaRPr lang="de-AT">
              <a:latin typeface="Tahoma" pitchFamily="34" charset="0"/>
            </a:endParaRPr>
          </a:p>
        </p:txBody>
      </p:sp>
      <p:sp>
        <p:nvSpPr>
          <p:cNvPr id="12474" name="Rectangle 186"/>
          <p:cNvSpPr>
            <a:spLocks noChangeArrowheads="1"/>
          </p:cNvSpPr>
          <p:nvPr/>
        </p:nvSpPr>
        <p:spPr bwMode="auto">
          <a:xfrm>
            <a:off x="0" y="1233488"/>
            <a:ext cx="914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762000"/>
            <a:r>
              <a:rPr lang="hu-HU" sz="1400">
                <a:latin typeface="Tahoma" pitchFamily="34" charset="0"/>
              </a:rPr>
              <a:t>Mely termékek esetében különösen fontos a minőség megjelölése</a:t>
            </a:r>
            <a:r>
              <a:rPr lang="de-AT" sz="1400">
                <a:latin typeface="Tahoma" pitchFamily="34" charset="0"/>
              </a:rPr>
              <a:t>?</a:t>
            </a:r>
          </a:p>
        </p:txBody>
      </p:sp>
      <p:sp>
        <p:nvSpPr>
          <p:cNvPr id="12475" name="Text Box 187"/>
          <p:cNvSpPr txBox="1">
            <a:spLocks noChangeArrowheads="1"/>
          </p:cNvSpPr>
          <p:nvPr/>
        </p:nvSpPr>
        <p:spPr bwMode="auto">
          <a:xfrm>
            <a:off x="5795963" y="6029325"/>
            <a:ext cx="3495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000">
                <a:latin typeface="Tahoma" pitchFamily="34" charset="0"/>
              </a:rPr>
              <a:t>Forrás</a:t>
            </a:r>
            <a:r>
              <a:rPr lang="de-DE" sz="1000">
                <a:latin typeface="Tahoma" pitchFamily="34" charset="0"/>
              </a:rPr>
              <a:t>: IGF / AMA Marketing, omnibus 2010</a:t>
            </a:r>
            <a:r>
              <a:rPr lang="hu-HU" sz="1000">
                <a:latin typeface="Tahoma" pitchFamily="34" charset="0"/>
              </a:rPr>
              <a:t>. ápr./máj.</a:t>
            </a:r>
            <a:endParaRPr lang="de-DE" sz="2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ußzeilenplatzhalt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13316" name="Foliennummernplatzhalt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24CFCF3-A515-4189-8ABB-167F11948271}" type="slidenum">
              <a:rPr lang="de-DE" smtClean="0"/>
              <a:pPr/>
              <a:t>12</a:t>
            </a:fld>
            <a:endParaRPr lang="de-DE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63" y="1576388"/>
            <a:ext cx="3251200" cy="484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317500" y="49213"/>
            <a:ext cx="8642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defTabSz="762000">
              <a:spcBef>
                <a:spcPct val="50000"/>
              </a:spcBef>
            </a:pPr>
            <a:r>
              <a:rPr lang="hu-HU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Termékek és termelők védjegyei</a:t>
            </a:r>
            <a:r>
              <a:rPr lang="de-DE" sz="3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/>
            </a:r>
            <a:br>
              <a:rPr lang="de-DE" sz="3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</a:br>
            <a:r>
              <a:rPr lang="hu-HU" sz="19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élelmiszer vásárlásakor és külső fogyasztás esetén</a:t>
            </a:r>
            <a:endParaRPr lang="de-DE" sz="1900">
              <a:solidFill>
                <a:schemeClr val="tx2"/>
              </a:solidFill>
              <a:latin typeface="Tahoma" pitchFamily="34" charset="0"/>
            </a:endParaRPr>
          </a:p>
        </p:txBody>
      </p:sp>
      <p:grpSp>
        <p:nvGrpSpPr>
          <p:cNvPr id="13319" name="Gruppieren 28"/>
          <p:cNvGrpSpPr>
            <a:grpSpLocks/>
          </p:cNvGrpSpPr>
          <p:nvPr/>
        </p:nvGrpSpPr>
        <p:grpSpPr bwMode="auto">
          <a:xfrm>
            <a:off x="3403600" y="1576388"/>
            <a:ext cx="5400675" cy="4887912"/>
            <a:chOff x="3997325" y="1154113"/>
            <a:chExt cx="5832475" cy="5400675"/>
          </a:xfrm>
        </p:grpSpPr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3997325" y="1154113"/>
              <a:ext cx="5832475" cy="5400675"/>
            </a:xfrm>
            <a:prstGeom prst="rect">
              <a:avLst/>
            </a:prstGeom>
            <a:solidFill>
              <a:srgbClr val="FFFF99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AT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21" name="Text Box 14"/>
            <p:cNvSpPr txBox="1">
              <a:spLocks noChangeArrowheads="1"/>
            </p:cNvSpPr>
            <p:nvPr/>
          </p:nvSpPr>
          <p:spPr bwMode="auto">
            <a:xfrm>
              <a:off x="8232591" y="1289051"/>
              <a:ext cx="1152525" cy="535531"/>
            </a:xfrm>
            <a:prstGeom prst="rect">
              <a:avLst/>
            </a:prstGeom>
            <a:solidFill>
              <a:srgbClr val="0066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de-AT" sz="1600" b="1">
                  <a:solidFill>
                    <a:schemeClr val="bg1"/>
                  </a:solidFill>
                  <a:latin typeface="Arial" charset="0"/>
                </a:rPr>
                <a:t>farmers shops</a:t>
              </a:r>
            </a:p>
          </p:txBody>
        </p:sp>
        <p:sp>
          <p:nvSpPr>
            <p:cNvPr id="13322" name="Text Box 15"/>
            <p:cNvSpPr txBox="1">
              <a:spLocks noChangeArrowheads="1"/>
            </p:cNvSpPr>
            <p:nvPr/>
          </p:nvSpPr>
          <p:spPr bwMode="auto">
            <a:xfrm>
              <a:off x="4213225" y="1352793"/>
              <a:ext cx="1511300" cy="313932"/>
            </a:xfrm>
            <a:prstGeom prst="rect">
              <a:avLst/>
            </a:prstGeom>
            <a:solidFill>
              <a:srgbClr val="0066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de-AT" sz="1600" b="1">
                  <a:solidFill>
                    <a:schemeClr val="bg1"/>
                  </a:solidFill>
                  <a:latin typeface="Arial" charset="0"/>
                </a:rPr>
                <a:t>gastronomy</a:t>
              </a:r>
            </a:p>
          </p:txBody>
        </p:sp>
        <p:sp>
          <p:nvSpPr>
            <p:cNvPr id="13323" name="Text Box 16"/>
            <p:cNvSpPr txBox="1">
              <a:spLocks noChangeArrowheads="1"/>
            </p:cNvSpPr>
            <p:nvPr/>
          </p:nvSpPr>
          <p:spPr bwMode="auto">
            <a:xfrm>
              <a:off x="6084888" y="1284288"/>
              <a:ext cx="1820440" cy="469274"/>
            </a:xfrm>
            <a:prstGeom prst="rect">
              <a:avLst/>
            </a:prstGeom>
            <a:solidFill>
              <a:srgbClr val="0066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de-AT" sz="1200" b="1">
                  <a:solidFill>
                    <a:schemeClr val="bg1"/>
                  </a:solidFill>
                  <a:latin typeface="Arial" charset="0"/>
                </a:rPr>
                <a:t>specialty shops with self production</a:t>
              </a:r>
            </a:p>
          </p:txBody>
        </p:sp>
        <p:sp>
          <p:nvSpPr>
            <p:cNvPr id="13324" name="Text Box 17"/>
            <p:cNvSpPr txBox="1">
              <a:spLocks noChangeArrowheads="1"/>
            </p:cNvSpPr>
            <p:nvPr/>
          </p:nvSpPr>
          <p:spPr bwMode="auto">
            <a:xfrm>
              <a:off x="4141788" y="3227388"/>
              <a:ext cx="1944687" cy="2071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de-DE" sz="1200" b="1">
                  <a:latin typeface="Arial" charset="0"/>
                </a:rPr>
                <a:t>  AMA-Gastrosiegel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de-DE" sz="1200">
                  <a:latin typeface="Arial" charset="0"/>
                </a:rPr>
                <a:t>Erkennungszeichen für Gastronomiebetriebe mit regionalen Produkten</a:t>
              </a:r>
            </a:p>
            <a:p>
              <a:pPr algn="ctr" eaLnBrk="0" hangingPunct="0">
                <a:lnSpc>
                  <a:spcPct val="50000"/>
                </a:lnSpc>
                <a:spcBef>
                  <a:spcPct val="50000"/>
                </a:spcBef>
              </a:pPr>
              <a:endParaRPr lang="de-DE" sz="300">
                <a:latin typeface="Arial" charset="0"/>
              </a:endParaRPr>
            </a:p>
            <a:p>
              <a:pPr algn="ctr" eaLnBrk="0" hangingPunct="0">
                <a:spcBef>
                  <a:spcPct val="50000"/>
                </a:spcBef>
                <a:spcAft>
                  <a:spcPct val="20000"/>
                </a:spcAft>
                <a:buFont typeface="Arial" charset="0"/>
                <a:buChar char="•"/>
              </a:pPr>
              <a:r>
                <a:rPr lang="de-DE" sz="1300">
                  <a:latin typeface="Arial" charset="0"/>
                </a:rPr>
                <a:t> </a:t>
              </a:r>
              <a:r>
                <a:rPr lang="de-DE" sz="1100">
                  <a:latin typeface="Arial" charset="0"/>
                </a:rPr>
                <a:t>Traditionelle Gerichte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Font typeface="Arial" charset="0"/>
                <a:buChar char="•"/>
              </a:pPr>
              <a:r>
                <a:rPr lang="de-DE" sz="1100">
                  <a:latin typeface="Arial" charset="0"/>
                </a:rPr>
                <a:t> Regionale Produkte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Font typeface="Arial" charset="0"/>
                <a:buChar char="•"/>
              </a:pPr>
              <a:r>
                <a:rPr lang="de-DE" sz="1100">
                  <a:latin typeface="Arial" charset="0"/>
                </a:rPr>
                <a:t> Frische Zubereitung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Font typeface="Arial" charset="0"/>
                <a:buChar char="•"/>
              </a:pPr>
              <a:r>
                <a:rPr lang="de-AT" sz="1100">
                  <a:latin typeface="Arial" charset="0"/>
                </a:rPr>
                <a:t> Unabhängige Kontrolle</a:t>
              </a:r>
              <a:endParaRPr lang="de-DE" sz="1100">
                <a:latin typeface="Arial" charset="0"/>
              </a:endParaRPr>
            </a:p>
          </p:txBody>
        </p:sp>
        <p:sp>
          <p:nvSpPr>
            <p:cNvPr id="13325" name="Text Box 18"/>
            <p:cNvSpPr txBox="1">
              <a:spLocks noChangeArrowheads="1"/>
            </p:cNvSpPr>
            <p:nvPr/>
          </p:nvSpPr>
          <p:spPr bwMode="auto">
            <a:xfrm>
              <a:off x="8029575" y="3227388"/>
              <a:ext cx="1800225" cy="282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de-DE" sz="1200" b="1">
                  <a:latin typeface="Arial" charset="0"/>
                </a:rPr>
                <a:t>Gutes vom Bauernhof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de-AT" sz="1200">
                  <a:latin typeface="Arial" charset="0"/>
                </a:rPr>
                <a:t>Erkennungszeichen für TOP-Direktvermarkter</a:t>
              </a:r>
            </a:p>
            <a:p>
              <a:pPr algn="ctr" eaLnBrk="0" hangingPunct="0">
                <a:spcBef>
                  <a:spcPct val="50000"/>
                </a:spcBef>
              </a:pPr>
              <a:endParaRPr lang="de-DE" sz="500">
                <a:latin typeface="Arial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endParaRPr lang="de-DE" sz="8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DE" sz="1300">
                  <a:latin typeface="Arial" charset="0"/>
                </a:rPr>
                <a:t> </a:t>
              </a:r>
              <a:r>
                <a:rPr lang="de-DE" sz="1100">
                  <a:latin typeface="Arial" charset="0"/>
                </a:rPr>
                <a:t>Produkte stammen aus 	bäuerlicher Herstellung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</a:pPr>
              <a:endParaRPr lang="de-DE" sz="11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AT" sz="1100">
                  <a:latin typeface="Arial" charset="0"/>
                </a:rPr>
                <a:t> Hygiene- und </a:t>
              </a:r>
              <a:br>
                <a:rPr lang="de-AT" sz="1100">
                  <a:latin typeface="Arial" charset="0"/>
                </a:rPr>
              </a:br>
              <a:r>
                <a:rPr lang="de-AT" sz="1100">
                  <a:latin typeface="Arial" charset="0"/>
                </a:rPr>
                <a:t>  Produktionsstandards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endParaRPr lang="de-AT" sz="11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DE" sz="1100">
                  <a:latin typeface="Arial" charset="0"/>
                </a:rPr>
                <a:t> stichprobenartige,  	unabhängige Kontrollen</a:t>
              </a:r>
              <a:br>
                <a:rPr lang="de-DE" sz="1100">
                  <a:latin typeface="Arial" charset="0"/>
                </a:rPr>
              </a:br>
              <a:endParaRPr lang="de-DE" sz="11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DE" sz="1100">
                  <a:latin typeface="Arial" charset="0"/>
                </a:rPr>
                <a:t> Beratung und </a:t>
              </a:r>
              <a:br>
                <a:rPr lang="de-DE" sz="1100">
                  <a:latin typeface="Arial" charset="0"/>
                </a:rPr>
              </a:br>
              <a:r>
                <a:rPr lang="de-DE" sz="1100">
                  <a:latin typeface="Arial" charset="0"/>
                </a:rPr>
                <a:t>  Weiterbildung</a:t>
              </a:r>
            </a:p>
          </p:txBody>
        </p:sp>
        <p:sp>
          <p:nvSpPr>
            <p:cNvPr id="13326" name="Text Box 19"/>
            <p:cNvSpPr txBox="1">
              <a:spLocks noChangeArrowheads="1"/>
            </p:cNvSpPr>
            <p:nvPr/>
          </p:nvSpPr>
          <p:spPr bwMode="auto">
            <a:xfrm>
              <a:off x="6084888" y="3227388"/>
              <a:ext cx="1871662" cy="1855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de-DE" sz="1200" b="1">
                  <a:latin typeface="Arial" charset="0"/>
                </a:rPr>
                <a:t>AMA-Handwerksiegel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de-AT" sz="1200">
                  <a:latin typeface="Arial" charset="0"/>
                </a:rPr>
                <a:t>Erkennungszeichen für TOP-Lebensmittel Manufakturen</a:t>
              </a:r>
            </a:p>
            <a:p>
              <a:pPr algn="ctr" eaLnBrk="0" hangingPunct="0">
                <a:spcBef>
                  <a:spcPct val="50000"/>
                </a:spcBef>
              </a:pPr>
              <a:endParaRPr lang="de-DE" sz="5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DE" sz="1300">
                  <a:latin typeface="Arial" charset="0"/>
                </a:rPr>
                <a:t> </a:t>
              </a:r>
              <a:r>
                <a:rPr lang="de-DE" sz="1100">
                  <a:latin typeface="Arial" charset="0"/>
                </a:rPr>
                <a:t>Meisterliche Verarbeitung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</a:pPr>
              <a:endParaRPr lang="de-DE" sz="8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DE" sz="1100">
                  <a:latin typeface="Arial" charset="0"/>
                </a:rPr>
                <a:t> Regionale Herkunft </a:t>
              </a: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</a:pPr>
              <a:endParaRPr lang="de-DE" sz="1100">
                <a:latin typeface="Arial" charset="0"/>
              </a:endParaRPr>
            </a:p>
            <a:p>
              <a:pPr algn="ctr" eaLnBrk="0" hangingPunct="0">
                <a:lnSpc>
                  <a:spcPct val="90000"/>
                </a:lnSpc>
                <a:spcBef>
                  <a:spcPct val="10000"/>
                </a:spcBef>
                <a:buFontTx/>
                <a:buChar char="•"/>
              </a:pPr>
              <a:r>
                <a:rPr lang="de-AT" sz="1100">
                  <a:latin typeface="Arial" charset="0"/>
                </a:rPr>
                <a:t> Unabhängige Kontrolle</a:t>
              </a:r>
              <a:endParaRPr lang="de-DE" sz="1100">
                <a:latin typeface="Arial" charset="0"/>
              </a:endParaRPr>
            </a:p>
          </p:txBody>
        </p:sp>
        <p:pic>
          <p:nvPicPr>
            <p:cNvPr id="13327" name="Picture 20" descr="AMAGastrosiegelSchil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9125" y="1931988"/>
              <a:ext cx="1150938" cy="1150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8" name="Text Box 22"/>
            <p:cNvSpPr txBox="1">
              <a:spLocks noChangeArrowheads="1"/>
            </p:cNvSpPr>
            <p:nvPr/>
          </p:nvSpPr>
          <p:spPr bwMode="auto">
            <a:xfrm>
              <a:off x="4068763" y="6156325"/>
              <a:ext cx="5689600" cy="352425"/>
            </a:xfrm>
            <a:prstGeom prst="rect">
              <a:avLst/>
            </a:prstGeom>
            <a:solidFill>
              <a:srgbClr val="993300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de-AT" b="1">
                  <a:solidFill>
                    <a:schemeClr val="bg1"/>
                  </a:solidFill>
                  <a:latin typeface="Arial" charset="0"/>
                </a:rPr>
                <a:t>vor allem Betriebs-Kennzeichnung</a:t>
              </a:r>
            </a:p>
          </p:txBody>
        </p:sp>
        <p:pic>
          <p:nvPicPr>
            <p:cNvPr id="13329" name="Picture 23" descr="gutes_vom_bauernhof_freigestell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07375" y="2055813"/>
              <a:ext cx="1296988" cy="944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0" name="Grafik 39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63119" y="1983983"/>
              <a:ext cx="1000645" cy="113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900113" y="1268413"/>
            <a:ext cx="1655762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tIns="10800" bIns="10800"/>
          <a:lstStyle/>
          <a:p>
            <a:pPr>
              <a:spcBef>
                <a:spcPct val="50000"/>
              </a:spcBef>
            </a:pPr>
            <a:r>
              <a:rPr lang="hu-HU" sz="1400" b="1">
                <a:latin typeface="Tahoma" pitchFamily="34" charset="0"/>
              </a:rPr>
              <a:t>Kisker/nagyker	</a:t>
            </a:r>
            <a:endParaRPr lang="en-GB" sz="1400" b="1">
              <a:latin typeface="Tahoma" pitchFamily="34" charset="0"/>
            </a:endParaRP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3348038" y="1268413"/>
            <a:ext cx="1655762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tIns="10800" bIns="10800"/>
          <a:lstStyle/>
          <a:p>
            <a:pPr algn="ctr">
              <a:spcBef>
                <a:spcPct val="50000"/>
              </a:spcBef>
            </a:pPr>
            <a:r>
              <a:rPr lang="hu-HU" sz="1400" b="1">
                <a:latin typeface="Tahoma" pitchFamily="34" charset="0"/>
              </a:rPr>
              <a:t>vendéglátás</a:t>
            </a:r>
            <a:endParaRPr lang="en-GB" sz="1400" b="1">
              <a:latin typeface="Tahoma" pitchFamily="34" charset="0"/>
            </a:endParaRPr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5292725" y="1141413"/>
            <a:ext cx="1655763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tIns="10800" bIns="10800"/>
          <a:lstStyle/>
          <a:p>
            <a:pPr algn="ctr">
              <a:spcBef>
                <a:spcPct val="50000"/>
              </a:spcBef>
            </a:pPr>
            <a:r>
              <a:rPr lang="hu-HU" sz="1400" b="1">
                <a:latin typeface="Tahoma" pitchFamily="34" charset="0"/>
              </a:rPr>
              <a:t>szakboltok saját termeléssel</a:t>
            </a:r>
            <a:endParaRPr lang="en-GB" sz="1400" b="1">
              <a:latin typeface="Tahoma" pitchFamily="34" charset="0"/>
            </a:endParaRP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7092950" y="1268413"/>
            <a:ext cx="1655763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tIns="10800" bIns="10800"/>
          <a:lstStyle/>
          <a:p>
            <a:pPr algn="ctr">
              <a:spcBef>
                <a:spcPct val="50000"/>
              </a:spcBef>
            </a:pPr>
            <a:r>
              <a:rPr lang="hu-HU" sz="1400" b="1">
                <a:latin typeface="Tahoma" pitchFamily="34" charset="0"/>
              </a:rPr>
              <a:t>termelői boltok</a:t>
            </a:r>
            <a:endParaRPr lang="en-GB" sz="14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AT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AT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AT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434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0" y="4292600"/>
            <a:ext cx="619125" cy="911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5103813" y="4627563"/>
            <a:ext cx="16494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/>
            <a:r>
              <a:rPr lang="de-AT" sz="1200" b="1">
                <a:solidFill>
                  <a:srgbClr val="FFFFFF"/>
                </a:solidFill>
                <a:latin typeface="Tahoma" pitchFamily="34" charset="0"/>
              </a:rPr>
              <a:t>Verteilerzentrum LEH</a:t>
            </a:r>
            <a:endParaRPr lang="de-AT" sz="1200">
              <a:solidFill>
                <a:srgbClr val="FFFFFF"/>
              </a:solidFill>
              <a:latin typeface="Tahoma" pitchFamily="34" charset="0"/>
            </a:endParaRPr>
          </a:p>
        </p:txBody>
      </p:sp>
      <p:grpSp>
        <p:nvGrpSpPr>
          <p:cNvPr id="14343" name="Group 101"/>
          <p:cNvGrpSpPr>
            <a:grpSpLocks/>
          </p:cNvGrpSpPr>
          <p:nvPr/>
        </p:nvGrpSpPr>
        <p:grpSpPr bwMode="auto">
          <a:xfrm>
            <a:off x="1114425" y="1196975"/>
            <a:ext cx="7345363" cy="4335463"/>
            <a:chOff x="853" y="754"/>
            <a:chExt cx="4720" cy="2731"/>
          </a:xfrm>
        </p:grpSpPr>
        <p:sp>
          <p:nvSpPr>
            <p:cNvPr id="14347" name="Text Box 22"/>
            <p:cNvSpPr txBox="1">
              <a:spLocks noChangeArrowheads="1"/>
            </p:cNvSpPr>
            <p:nvPr/>
          </p:nvSpPr>
          <p:spPr bwMode="auto">
            <a:xfrm>
              <a:off x="898" y="2614"/>
              <a:ext cx="54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Élelem</a:t>
              </a:r>
              <a:endParaRPr lang="de-AT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48" name="Text Box 23"/>
            <p:cNvSpPr txBox="1">
              <a:spLocks noChangeArrowheads="1"/>
            </p:cNvSpPr>
            <p:nvPr/>
          </p:nvSpPr>
          <p:spPr bwMode="auto">
            <a:xfrm>
              <a:off x="853" y="3135"/>
              <a:ext cx="73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Logis</a:t>
              </a:r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ztika</a:t>
              </a:r>
              <a:endParaRPr lang="de-AT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14349" name="Group 77"/>
            <p:cNvGrpSpPr>
              <a:grpSpLocks noChangeAspect="1"/>
            </p:cNvGrpSpPr>
            <p:nvPr/>
          </p:nvGrpSpPr>
          <p:grpSpPr bwMode="auto">
            <a:xfrm>
              <a:off x="1532" y="754"/>
              <a:ext cx="620" cy="2731"/>
              <a:chOff x="2126" y="9021"/>
              <a:chExt cx="1477" cy="6392"/>
            </a:xfrm>
          </p:grpSpPr>
          <p:pic>
            <p:nvPicPr>
              <p:cNvPr id="14362" name="Picture 78" descr="Eierkartons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32" y="13223"/>
                <a:ext cx="1468" cy="102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pic>
            <p:nvPicPr>
              <p:cNvPr id="14363" name="Picture 79" descr="startseite_150px_0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0914"/>
              <a:stretch>
                <a:fillRect/>
              </a:stretch>
            </p:blipFill>
            <p:spPr bwMode="auto">
              <a:xfrm>
                <a:off x="2132" y="12104"/>
                <a:ext cx="1468" cy="111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pic>
            <p:nvPicPr>
              <p:cNvPr id="14364" name="Picture 80" descr="Futtermittel_RL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132" y="11125"/>
                <a:ext cx="1468" cy="104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pic>
            <p:nvPicPr>
              <p:cNvPr id="14365" name="Picture 81" descr="Küken_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135" y="9021"/>
                <a:ext cx="1463" cy="104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pic>
            <p:nvPicPr>
              <p:cNvPr id="14366" name="Picture 82" descr="HennenBoden16-2149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135" y="10088"/>
                <a:ext cx="1468" cy="103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grpSp>
            <p:nvGrpSpPr>
              <p:cNvPr id="14367" name="Group 83"/>
              <p:cNvGrpSpPr>
                <a:grpSpLocks noChangeAspect="1"/>
              </p:cNvGrpSpPr>
              <p:nvPr/>
            </p:nvGrpSpPr>
            <p:grpSpPr bwMode="auto">
              <a:xfrm>
                <a:off x="2126" y="14239"/>
                <a:ext cx="1476" cy="1174"/>
                <a:chOff x="-10" y="2568"/>
                <a:chExt cx="816" cy="545"/>
              </a:xfrm>
            </p:grpSpPr>
            <p:pic>
              <p:nvPicPr>
                <p:cNvPr id="14368" name="Picture 84" descr="LEH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 l="13130" t="17303" r="5698" b="10742"/>
                <a:stretch>
                  <a:fillRect/>
                </a:stretch>
              </p:blipFill>
              <p:spPr bwMode="auto">
                <a:xfrm>
                  <a:off x="-10" y="2568"/>
                  <a:ext cx="816" cy="545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4369" name="Text Box 8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53" y="2714"/>
                  <a:ext cx="136" cy="173"/>
                </a:xfrm>
                <a:prstGeom prst="rect">
                  <a:avLst/>
                </a:prstGeom>
                <a:solidFill>
                  <a:srgbClr val="C0C0C0"/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/>
                  <a:endParaRPr lang="de-AT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sp>
          <p:nvSpPr>
            <p:cNvPr id="14350" name="Text Box 89"/>
            <p:cNvSpPr txBox="1">
              <a:spLocks noChangeArrowheads="1"/>
            </p:cNvSpPr>
            <p:nvPr/>
          </p:nvSpPr>
          <p:spPr bwMode="auto">
            <a:xfrm>
              <a:off x="2197" y="846"/>
              <a:ext cx="1451" cy="23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Keltető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1" name="Text Box 90"/>
            <p:cNvSpPr txBox="1">
              <a:spLocks noChangeArrowheads="1"/>
            </p:cNvSpPr>
            <p:nvPr/>
          </p:nvSpPr>
          <p:spPr bwMode="auto">
            <a:xfrm>
              <a:off x="2196" y="1769"/>
              <a:ext cx="1452" cy="3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AT" sz="300" b="1">
                <a:solidFill>
                  <a:srgbClr val="000000"/>
                </a:solidFill>
                <a:latin typeface="Times New Roman" pitchFamily="18" charset="0"/>
              </a:endParaRPr>
            </a:p>
            <a:p>
              <a:pPr eaLnBrk="0" hangingPunct="0"/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Takarmány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2" name="Text Box 91"/>
            <p:cNvSpPr txBox="1">
              <a:spLocks noChangeArrowheads="1"/>
            </p:cNvSpPr>
            <p:nvPr/>
          </p:nvSpPr>
          <p:spPr bwMode="auto">
            <a:xfrm>
              <a:off x="2198" y="1236"/>
              <a:ext cx="1452" cy="3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Tojó jérce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 –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felnevelés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3" name="Text Box 92"/>
            <p:cNvSpPr txBox="1">
              <a:spLocks noChangeArrowheads="1"/>
            </p:cNvSpPr>
            <p:nvPr/>
          </p:nvSpPr>
          <p:spPr bwMode="auto">
            <a:xfrm>
              <a:off x="2198" y="2160"/>
              <a:ext cx="1451" cy="3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Gazdaság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4" name="Text Box 93"/>
            <p:cNvSpPr txBox="1">
              <a:spLocks noChangeArrowheads="1"/>
            </p:cNvSpPr>
            <p:nvPr/>
          </p:nvSpPr>
          <p:spPr bwMode="auto">
            <a:xfrm>
              <a:off x="2167" y="3060"/>
              <a:ext cx="1451" cy="3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Tárolás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/</a:t>
              </a:r>
            </a:p>
            <a:p>
              <a:pPr algn="just" eaLnBrk="0" hangingPunct="0"/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Raktárház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5" name="Text Box 94"/>
            <p:cNvSpPr txBox="1">
              <a:spLocks noChangeArrowheads="1"/>
            </p:cNvSpPr>
            <p:nvPr/>
          </p:nvSpPr>
          <p:spPr bwMode="auto">
            <a:xfrm>
              <a:off x="2150" y="2691"/>
              <a:ext cx="1883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Csomagolóüzem</a:t>
              </a:r>
              <a:endParaRPr lang="de-AT" sz="20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56" name="Text Box 95"/>
            <p:cNvSpPr txBox="1">
              <a:spLocks noChangeArrowheads="1"/>
            </p:cNvSpPr>
            <p:nvPr/>
          </p:nvSpPr>
          <p:spPr bwMode="auto">
            <a:xfrm>
              <a:off x="3579" y="754"/>
              <a:ext cx="1994" cy="39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de-AT" sz="40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eaLnBrk="0" hangingPunct="0"/>
              <a:endParaRPr lang="de-AT" sz="40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eaLnBrk="0" hangingPunct="0"/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Állategészségügyi program</a:t>
              </a:r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/QGV </a:t>
              </a:r>
            </a:p>
          </p:txBody>
        </p:sp>
        <p:sp>
          <p:nvSpPr>
            <p:cNvPr id="14357" name="Text Box 96"/>
            <p:cNvSpPr txBox="1">
              <a:spLocks noChangeArrowheads="1"/>
            </p:cNvSpPr>
            <p:nvPr/>
          </p:nvSpPr>
          <p:spPr bwMode="auto">
            <a:xfrm>
              <a:off x="3579" y="1215"/>
              <a:ext cx="1994" cy="39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Állategészségügyi program</a:t>
              </a:r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/QGV</a:t>
              </a:r>
              <a:endParaRPr lang="de-AT" sz="1600">
                <a:latin typeface="Tahoma" pitchFamily="34" charset="0"/>
              </a:endParaRPr>
            </a:p>
          </p:txBody>
        </p:sp>
        <p:sp>
          <p:nvSpPr>
            <p:cNvPr id="14358" name="Text Box 97"/>
            <p:cNvSpPr txBox="1">
              <a:spLocks noChangeArrowheads="1"/>
            </p:cNvSpPr>
            <p:nvPr/>
          </p:nvSpPr>
          <p:spPr bwMode="auto">
            <a:xfrm>
              <a:off x="3575" y="2161"/>
              <a:ext cx="1994" cy="39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AMA-</a:t>
              </a:r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címke szabályozás</a:t>
              </a:r>
              <a:endParaRPr lang="de-AT" sz="1600">
                <a:solidFill>
                  <a:srgbClr val="000000"/>
                </a:solidFill>
                <a:latin typeface="Tahoma" pitchFamily="34" charset="0"/>
              </a:endParaRPr>
            </a:p>
            <a:p>
              <a:pPr eaLnBrk="0" hangingPunct="0"/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„</a:t>
              </a:r>
              <a:r>
                <a:rPr lang="hu-HU" sz="1600">
                  <a:solidFill>
                    <a:srgbClr val="000000"/>
                  </a:solidFill>
                  <a:latin typeface="Tahoma" pitchFamily="34" charset="0"/>
                </a:rPr>
                <a:t>Tojótyúk tartás</a:t>
              </a:r>
              <a:r>
                <a:rPr lang="de-AT" sz="1600">
                  <a:solidFill>
                    <a:srgbClr val="000000"/>
                  </a:solidFill>
                  <a:latin typeface="Tahoma" pitchFamily="34" charset="0"/>
                </a:rPr>
                <a:t> “</a:t>
              </a:r>
            </a:p>
          </p:txBody>
        </p:sp>
        <p:sp>
          <p:nvSpPr>
            <p:cNvPr id="14359" name="Text Box 98"/>
            <p:cNvSpPr txBox="1">
              <a:spLocks noChangeArrowheads="1"/>
            </p:cNvSpPr>
            <p:nvPr/>
          </p:nvSpPr>
          <p:spPr bwMode="auto">
            <a:xfrm>
              <a:off x="3574" y="2618"/>
              <a:ext cx="1994" cy="391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ts val="300"/>
                </a:spcBef>
              </a:pP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AMA-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címke szabályozás 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„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Friss tojás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“</a:t>
              </a:r>
            </a:p>
          </p:txBody>
        </p:sp>
        <p:sp>
          <p:nvSpPr>
            <p:cNvPr id="14360" name="Text Box 99"/>
            <p:cNvSpPr txBox="1">
              <a:spLocks noChangeArrowheads="1"/>
            </p:cNvSpPr>
            <p:nvPr/>
          </p:nvSpPr>
          <p:spPr bwMode="auto">
            <a:xfrm>
              <a:off x="3575" y="1676"/>
              <a:ext cx="1994" cy="42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de-AT">
                  <a:solidFill>
                    <a:srgbClr val="000000"/>
                  </a:solidFill>
                  <a:latin typeface="Tahoma" pitchFamily="34" charset="0"/>
                </a:rPr>
                <a:t>AMA-Program pastus</a:t>
              </a:r>
              <a:r>
                <a:rPr lang="de-AT" baseline="30000">
                  <a:solidFill>
                    <a:srgbClr val="000000"/>
                  </a:solidFill>
                  <a:latin typeface="Tahoma" pitchFamily="34" charset="0"/>
                  <a:sym typeface="Symbol" pitchFamily="18" charset="2"/>
                </a:rPr>
                <a:t></a:t>
              </a:r>
              <a:endParaRPr lang="de-AT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361" name="Text Box 100"/>
            <p:cNvSpPr txBox="1">
              <a:spLocks noChangeArrowheads="1"/>
            </p:cNvSpPr>
            <p:nvPr/>
          </p:nvSpPr>
          <p:spPr bwMode="auto">
            <a:xfrm>
              <a:off x="3575" y="3060"/>
              <a:ext cx="1994" cy="39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ts val="300"/>
                </a:spcBef>
              </a:pP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AMA-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címke szabályozás 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„</a:t>
              </a:r>
              <a:r>
                <a:rPr lang="hu-HU" sz="2000">
                  <a:solidFill>
                    <a:srgbClr val="000000"/>
                  </a:solidFill>
                  <a:latin typeface="Tahoma" pitchFamily="34" charset="0"/>
                </a:rPr>
                <a:t>Friss tojás</a:t>
              </a:r>
              <a:r>
                <a:rPr lang="de-AT" sz="2000">
                  <a:solidFill>
                    <a:srgbClr val="000000"/>
                  </a:solidFill>
                  <a:latin typeface="Tahoma" pitchFamily="34" charset="0"/>
                </a:rPr>
                <a:t>“</a:t>
              </a:r>
            </a:p>
          </p:txBody>
        </p:sp>
      </p:grpSp>
      <p:sp>
        <p:nvSpPr>
          <p:cNvPr id="14344" name="Rechteck 2"/>
          <p:cNvSpPr>
            <a:spLocks noChangeArrowheads="1"/>
          </p:cNvSpPr>
          <p:nvPr/>
        </p:nvSpPr>
        <p:spPr bwMode="auto">
          <a:xfrm>
            <a:off x="530225" y="260350"/>
            <a:ext cx="4572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>
                <a:solidFill>
                  <a:srgbClr val="FF0000"/>
                </a:solidFill>
                <a:latin typeface="Arial" charset="0"/>
              </a:rPr>
              <a:t>Integrált minőség biztosítás</a:t>
            </a:r>
            <a:r>
              <a:rPr lang="de-AT" sz="2400">
                <a:solidFill>
                  <a:srgbClr val="FF0000"/>
                </a:solidFill>
              </a:rPr>
              <a:t/>
            </a:r>
            <a:br>
              <a:rPr lang="de-AT" sz="2400">
                <a:solidFill>
                  <a:srgbClr val="FF0000"/>
                </a:solidFill>
              </a:rPr>
            </a:br>
            <a:r>
              <a:rPr lang="de-AT"/>
              <a:t>„</a:t>
            </a:r>
            <a:r>
              <a:rPr lang="hu-HU">
                <a:latin typeface="Arial" charset="0"/>
              </a:rPr>
              <a:t>Csibétől a boltig</a:t>
            </a:r>
            <a:r>
              <a:rPr lang="de-AT"/>
              <a:t>“ </a:t>
            </a:r>
          </a:p>
        </p:txBody>
      </p:sp>
      <p:pic>
        <p:nvPicPr>
          <p:cNvPr id="14345" name="Picture 6" descr="guetesiegel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95825" y="274638"/>
            <a:ext cx="1308100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6" descr="guetesiegel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27238" y="5661025"/>
            <a:ext cx="13081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66675" y="71438"/>
            <a:ext cx="764222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762000" eaLnBrk="0" hangingPunct="0">
              <a:lnSpc>
                <a:spcPct val="90000"/>
              </a:lnSpc>
            </a:pPr>
            <a:r>
              <a:rPr lang="de-DE" sz="3200" b="1">
                <a:solidFill>
                  <a:srgbClr val="FFFFFF"/>
                </a:solidFill>
              </a:rPr>
              <a:t>AMA-Gütesiegelbetriebe </a:t>
            </a:r>
            <a:br>
              <a:rPr lang="de-DE" sz="3200" b="1">
                <a:solidFill>
                  <a:srgbClr val="FFFFFF"/>
                </a:solidFill>
              </a:rPr>
            </a:br>
            <a:r>
              <a:rPr lang="de-DE" sz="2800">
                <a:solidFill>
                  <a:srgbClr val="FFFFFF"/>
                </a:solidFill>
              </a:rPr>
              <a:t>peFAr.2012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68313" y="857250"/>
            <a:ext cx="89916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endParaRPr lang="de-AT" sz="2400" b="1">
              <a:solidFill>
                <a:srgbClr val="000000"/>
              </a:solidFill>
              <a:latin typeface="Tahoma" pitchFamily="34" charset="0"/>
            </a:endParaRPr>
          </a:p>
          <a:p>
            <a:r>
              <a:rPr lang="hu-HU" sz="3200">
                <a:solidFill>
                  <a:srgbClr val="FF0000"/>
                </a:solidFill>
                <a:latin typeface="Tahoma" pitchFamily="34" charset="0"/>
              </a:rPr>
              <a:t>Gazdaságok és tojótyúkok </a:t>
            </a:r>
            <a:r>
              <a:rPr lang="de-AT" sz="3200">
                <a:solidFill>
                  <a:srgbClr val="FF0000"/>
                </a:solidFill>
                <a:latin typeface="Tahoma" pitchFamily="34" charset="0"/>
              </a:rPr>
              <a:t>AMA </a:t>
            </a:r>
            <a:r>
              <a:rPr lang="hu-HU" sz="3200">
                <a:solidFill>
                  <a:srgbClr val="FF0000"/>
                </a:solidFill>
                <a:latin typeface="Tahoma" pitchFamily="34" charset="0"/>
              </a:rPr>
              <a:t>szabályozása</a:t>
            </a:r>
            <a:endParaRPr lang="de-AT" sz="3200">
              <a:solidFill>
                <a:srgbClr val="FF0000"/>
              </a:solidFill>
              <a:latin typeface="Tahoma" pitchFamily="34" charset="0"/>
            </a:endParaRPr>
          </a:p>
          <a:p>
            <a:r>
              <a:rPr lang="de-AT" sz="2800" b="1">
                <a:solidFill>
                  <a:srgbClr val="FF0000"/>
                </a:solidFill>
                <a:latin typeface="Tahoma" pitchFamily="34" charset="0"/>
              </a:rPr>
              <a:t> </a:t>
            </a:r>
          </a:p>
          <a:p>
            <a:r>
              <a:rPr lang="de-DE" sz="2800">
                <a:solidFill>
                  <a:srgbClr val="FFFFFF"/>
                </a:solidFill>
                <a:latin typeface="Arial" charset="0"/>
              </a:rPr>
              <a:t>2012</a:t>
            </a:r>
            <a:r>
              <a:rPr lang="hu-HU" sz="2800">
                <a:solidFill>
                  <a:srgbClr val="FFFFFF"/>
                </a:solidFill>
                <a:latin typeface="Arial" charset="0"/>
              </a:rPr>
              <a:t>. április 1-től</a:t>
            </a:r>
            <a:endParaRPr lang="de-DE" sz="2800">
              <a:solidFill>
                <a:srgbClr val="FFFFFF"/>
              </a:solidFill>
              <a:latin typeface="Arial" charset="0"/>
            </a:endParaRPr>
          </a:p>
          <a:p>
            <a:endParaRPr lang="de-AT" sz="2800" b="1">
              <a:solidFill>
                <a:srgbClr val="FF0000"/>
              </a:solidFill>
              <a:latin typeface="Tahoma" pitchFamily="34" charset="0"/>
            </a:endParaRPr>
          </a:p>
        </p:txBody>
      </p:sp>
      <p:graphicFrame>
        <p:nvGraphicFramePr>
          <p:cNvPr id="1251333" name="Group 5"/>
          <p:cNvGraphicFramePr>
            <a:graphicFrameLocks noGrp="1"/>
          </p:cNvGraphicFramePr>
          <p:nvPr/>
        </p:nvGraphicFramePr>
        <p:xfrm>
          <a:off x="506413" y="2171700"/>
          <a:ext cx="7910512" cy="2360613"/>
        </p:xfrm>
        <a:graphic>
          <a:graphicData uri="http://schemas.openxmlformats.org/drawingml/2006/table">
            <a:tbl>
              <a:tblPr/>
              <a:tblGrid>
                <a:gridCol w="1966912"/>
                <a:gridCol w="1336675"/>
                <a:gridCol w="1500188"/>
                <a:gridCol w="1501775"/>
                <a:gridCol w="1604962"/>
              </a:tblGrid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Tartási rendszer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Bio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Szabad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Mély almos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Összes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811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Gazdaságok száma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(50%)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351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(45%)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294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(40%)</a:t>
                      </a:r>
                      <a:endParaRPr kumimoji="0" lang="de-A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(42%)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817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Tojók száma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84410" marR="84410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439.561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(81%)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966.480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(86%)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3.120.580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(82%)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4.526.621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(82%)</a:t>
                      </a:r>
                    </a:p>
                  </a:txBody>
                  <a:tcPr marL="84410" marR="84410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sp>
        <p:nvSpPr>
          <p:cNvPr id="15390" name="Rectangle 31"/>
          <p:cNvSpPr>
            <a:spLocks noChangeArrowheads="1"/>
          </p:cNvSpPr>
          <p:nvPr/>
        </p:nvSpPr>
        <p:spPr bwMode="auto">
          <a:xfrm>
            <a:off x="560388" y="5013325"/>
            <a:ext cx="8574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eaLnBrk="0" hangingPunct="0"/>
            <a:r>
              <a:rPr lang="de-AT" sz="2000">
                <a:solidFill>
                  <a:srgbClr val="FF0000"/>
                </a:solidFill>
              </a:rPr>
              <a:t>2012</a:t>
            </a:r>
            <a:r>
              <a:rPr lang="hu-HU" sz="2000">
                <a:solidFill>
                  <a:srgbClr val="FF0000"/>
                </a:solidFill>
                <a:latin typeface="Arial" charset="0"/>
              </a:rPr>
              <a:t>. április 1-től</a:t>
            </a:r>
            <a:endParaRPr lang="de-DE" sz="20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1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AT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92" name="Rectangle 3"/>
          <p:cNvSpPr>
            <a:spLocks noChangeArrowheads="1"/>
          </p:cNvSpPr>
          <p:nvPr/>
        </p:nvSpPr>
        <p:spPr bwMode="auto">
          <a:xfrm>
            <a:off x="684213" y="404813"/>
            <a:ext cx="764222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762000" eaLnBrk="0" hangingPunct="0">
              <a:lnSpc>
                <a:spcPct val="90000"/>
              </a:lnSpc>
            </a:pPr>
            <a:endParaRPr lang="en-GB" sz="2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4175" y="620713"/>
            <a:ext cx="8759825" cy="633412"/>
          </a:xfrm>
        </p:spPr>
        <p:txBody>
          <a:bodyPr/>
          <a:lstStyle/>
          <a:p>
            <a:r>
              <a:rPr lang="hu-HU" sz="33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Minőség biztosítás</a:t>
            </a:r>
            <a:r>
              <a:rPr lang="de-AT" sz="33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AT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de-AT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takarmányozásnál</a:t>
            </a:r>
            <a:endParaRPr lang="de-AT" sz="33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0850" y="2925763"/>
            <a:ext cx="40386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latin typeface="Arial" charset="0"/>
              </a:rPr>
              <a:t>Takarmány címke program</a:t>
            </a:r>
            <a:endParaRPr lang="de-DE" b="1">
              <a:latin typeface="Arial" charset="0"/>
            </a:endParaRP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hu-HU">
                <a:latin typeface="Arial" charset="0"/>
              </a:rPr>
              <a:t>minőséget</a:t>
            </a:r>
            <a:r>
              <a:rPr lang="de-DE">
                <a:latin typeface="Arial" charset="0"/>
              </a:rPr>
              <a:t>, </a:t>
            </a:r>
            <a:r>
              <a:rPr lang="hu-HU">
                <a:latin typeface="Arial" charset="0"/>
              </a:rPr>
              <a:t>nyomon követhetőséget</a:t>
            </a:r>
            <a:r>
              <a:rPr lang="de-DE">
                <a:latin typeface="Arial" charset="0"/>
              </a:rPr>
              <a:t/>
            </a:r>
            <a:br>
              <a:rPr lang="de-DE">
                <a:latin typeface="Arial" charset="0"/>
              </a:rPr>
            </a:br>
            <a:r>
              <a:rPr lang="de-DE">
                <a:latin typeface="Arial" charset="0"/>
              </a:rPr>
              <a:t>  </a:t>
            </a:r>
            <a:r>
              <a:rPr lang="hu-HU">
                <a:latin typeface="Arial" charset="0"/>
              </a:rPr>
              <a:t>és biztonságosságot jelöl</a:t>
            </a:r>
            <a:endParaRPr lang="de-DE">
              <a:latin typeface="Arial" charset="0"/>
            </a:endParaRP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de-DE">
                <a:latin typeface="Tahoma" pitchFamily="34" charset="0"/>
              </a:rPr>
              <a:t> </a:t>
            </a:r>
            <a:r>
              <a:rPr lang="hu-HU">
                <a:latin typeface="Tahoma" pitchFamily="34" charset="0"/>
              </a:rPr>
              <a:t>független ellenőrzések</a:t>
            </a:r>
            <a:r>
              <a:rPr lang="de-DE"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de-DE">
                <a:latin typeface="Tahoma" pitchFamily="34" charset="0"/>
              </a:rPr>
              <a:t> </a:t>
            </a:r>
            <a:r>
              <a:rPr lang="hu-HU">
                <a:latin typeface="Tahoma" pitchFamily="34" charset="0"/>
              </a:rPr>
              <a:t>segít a gazdáknak a rendszeren belül a legbiztonságosabb takarmány beszerzésében</a:t>
            </a:r>
            <a:endParaRPr lang="de-DE">
              <a:latin typeface="Arial" charset="0"/>
            </a:endParaRPr>
          </a:p>
        </p:txBody>
      </p:sp>
      <p:pic>
        <p:nvPicPr>
          <p:cNvPr id="16388" name="Picture 5" descr="pastus_GS_logo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2300" y="1628775"/>
            <a:ext cx="2592388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 descr="PASTUS6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663" y="1700213"/>
            <a:ext cx="24384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5038725" y="2854325"/>
            <a:ext cx="41052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latin typeface="Arial" charset="0"/>
              </a:rPr>
              <a:t>A </a:t>
            </a:r>
            <a:r>
              <a:rPr lang="de-DE">
                <a:latin typeface="Arial" charset="0"/>
              </a:rPr>
              <a:t>                   </a:t>
            </a:r>
            <a:r>
              <a:rPr lang="hu-HU">
                <a:latin typeface="Arial" charset="0"/>
              </a:rPr>
              <a:t>kiterjesztése az </a:t>
            </a:r>
            <a:r>
              <a:rPr lang="de-DE">
                <a:latin typeface="Arial" charset="0"/>
              </a:rPr>
              <a:t>„AMA-Gütesiegel“</a:t>
            </a:r>
            <a:r>
              <a:rPr lang="hu-HU">
                <a:latin typeface="Arial" charset="0"/>
              </a:rPr>
              <a:t> minőségprogramra</a:t>
            </a:r>
            <a:endParaRPr lang="de-DE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>
                <a:latin typeface="Arial" charset="0"/>
              </a:rPr>
              <a:t> </a:t>
            </a:r>
            <a:r>
              <a:rPr lang="hu-HU">
                <a:latin typeface="Arial" charset="0"/>
              </a:rPr>
              <a:t>betiltott takarmányok listája</a:t>
            </a:r>
            <a:endParaRPr lang="de-DE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>
                <a:latin typeface="Arial" charset="0"/>
              </a:rPr>
              <a:t> </a:t>
            </a:r>
            <a:r>
              <a:rPr lang="hu-HU">
                <a:latin typeface="Arial" charset="0"/>
              </a:rPr>
              <a:t>részletes előállítási utasítás</a:t>
            </a:r>
            <a:endParaRPr lang="de-DE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>
                <a:latin typeface="Arial" charset="0"/>
              </a:rPr>
              <a:t> </a:t>
            </a:r>
            <a:r>
              <a:rPr lang="hu-HU">
                <a:latin typeface="Arial" charset="0"/>
              </a:rPr>
              <a:t>több minta és elemzés</a:t>
            </a:r>
            <a:endParaRPr lang="de-DE">
              <a:latin typeface="Arial" charset="0"/>
            </a:endParaRPr>
          </a:p>
        </p:txBody>
      </p:sp>
      <p:pic>
        <p:nvPicPr>
          <p:cNvPr id="16391" name="Picture 8" descr="PASTUS6_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2901950"/>
            <a:ext cx="9302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uetesiegel_Grafik_web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 l="10596" t="5321" r="4636" b="5350"/>
          <a:stretch>
            <a:fillRect/>
          </a:stretch>
        </p:blipFill>
        <p:spPr bwMode="auto">
          <a:xfrm>
            <a:off x="620713" y="1628775"/>
            <a:ext cx="3600450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407988" y="333375"/>
            <a:ext cx="8510587" cy="1143000"/>
          </a:xfrm>
        </p:spPr>
        <p:txBody>
          <a:bodyPr/>
          <a:lstStyle/>
          <a:p>
            <a:r>
              <a:rPr lang="hu-H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Az </a:t>
            </a:r>
            <a:r>
              <a:rPr lang="de-AT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AMA</a:t>
            </a:r>
            <a:r>
              <a:rPr lang="hu-H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de-AT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de-AT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minőségi védjegy</a:t>
            </a:r>
            <a:r>
              <a:rPr lang="de-AT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alapja</a:t>
            </a:r>
            <a:r>
              <a:rPr lang="de-AT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de-DE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4371975" y="2625725"/>
            <a:ext cx="4570413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hu-HU" sz="28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kiváló minőség </a:t>
            </a: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(„</a:t>
            </a:r>
            <a:r>
              <a:rPr lang="hu-HU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természetes, amennyire csak lehet</a:t>
            </a: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“)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hu-HU" sz="28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nyomon követhető</a:t>
            </a: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                    (</a:t>
            </a:r>
            <a:r>
              <a:rPr lang="hu-HU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minden takarmány eredete</a:t>
            </a: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AT" sz="20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hu-HU" sz="28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független ellenőrzések</a:t>
            </a:r>
            <a:endParaRPr lang="de-DE" sz="28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206500" y="692150"/>
          <a:ext cx="7937500" cy="5629275"/>
        </p:xfrm>
        <a:graphic>
          <a:graphicData uri="http://schemas.openxmlformats.org/presentationml/2006/ole">
            <p:oleObj spid="_x0000_s18434" name="Diagramm" r:id="rId3" imgW="6600698" imgH="4400460" progId="MSGraph.Chart.8">
              <p:embed followColorScheme="full"/>
            </p:oleObj>
          </a:graphicData>
        </a:graphic>
      </p:graphicFrame>
      <p:pic>
        <p:nvPicPr>
          <p:cNvPr id="18435" name="Picture 3" descr="guetesiegel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538" y="2349500"/>
            <a:ext cx="1509712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28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704850"/>
            <a:ext cx="7947025" cy="563563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r>
              <a:rPr lang="hu-HU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Az </a:t>
            </a:r>
            <a:r>
              <a:rPr lang="de-AT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AMA</a:t>
            </a:r>
            <a:r>
              <a:rPr lang="hu-HU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minőségi védjegyének növekvő elismertsége</a:t>
            </a:r>
            <a:r>
              <a:rPr lang="de-AT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AT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de-AT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az </a:t>
            </a:r>
            <a:r>
              <a:rPr lang="de-AT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AMA</a:t>
            </a:r>
            <a:r>
              <a:rPr lang="hu-HU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bio minősítésének is</a:t>
            </a:r>
            <a:endParaRPr lang="de-AT" sz="18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6092825"/>
            <a:ext cx="3640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Adatok százalékban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n=1002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válaszadó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osztrák minta</a:t>
            </a:r>
            <a:endParaRPr lang="de-AT" sz="1200">
              <a:latin typeface="Tahoma" pitchFamily="34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638675" y="6092825"/>
            <a:ext cx="199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000">
                <a:latin typeface="Tahoma" pitchFamily="34" charset="0"/>
              </a:rPr>
              <a:t>Forrás</a:t>
            </a:r>
            <a:r>
              <a:rPr lang="de-DE" sz="1000">
                <a:latin typeface="Tahoma" pitchFamily="34" charset="0"/>
              </a:rPr>
              <a:t>: IGF / AMA Marketing, MTU</a:t>
            </a:r>
            <a:endParaRPr lang="de-DE" sz="2400">
              <a:latin typeface="Tahoma" pitchFamily="34" charset="0"/>
            </a:endParaRPr>
          </a:p>
        </p:txBody>
      </p:sp>
      <p:pic>
        <p:nvPicPr>
          <p:cNvPr id="18439" name="Picture 7" descr="BIO"/>
          <p:cNvPicPr>
            <a:picLocks noChangeAspect="1" noChangeArrowheads="1"/>
          </p:cNvPicPr>
          <p:nvPr/>
        </p:nvPicPr>
        <p:blipFill>
          <a:blip r:embed="rId5" cstate="print"/>
          <a:srcRect l="7143" t="5952" r="7143" b="8333"/>
          <a:stretch>
            <a:fillRect/>
          </a:stretch>
        </p:blipFill>
        <p:spPr bwMode="auto">
          <a:xfrm>
            <a:off x="684213" y="4508500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581150" y="1268413"/>
            <a:ext cx="6677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1600">
                <a:latin typeface="Arial" charset="0"/>
              </a:rPr>
              <a:t>Kérem, mondják el mindegyik védjegyről, látták-e már valahol korábban</a:t>
            </a:r>
            <a:r>
              <a:rPr lang="de-AT" sz="16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527425" y="3716338"/>
            <a:ext cx="2124075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600" b="1">
                <a:latin typeface="Tahoma" pitchFamily="34" charset="0"/>
              </a:rPr>
              <a:t>segített</a:t>
            </a:r>
            <a:endParaRPr lang="de-AT" sz="1600" b="1">
              <a:latin typeface="Tahoma" pitchFamily="34" charset="0"/>
            </a:endParaRPr>
          </a:p>
        </p:txBody>
      </p:sp>
      <p:sp>
        <p:nvSpPr>
          <p:cNvPr id="18442" name="Text Box 11"/>
          <p:cNvSpPr txBox="1">
            <a:spLocks noChangeArrowheads="1"/>
          </p:cNvSpPr>
          <p:nvPr/>
        </p:nvSpPr>
        <p:spPr bwMode="auto">
          <a:xfrm>
            <a:off x="1714500" y="2565400"/>
            <a:ext cx="1528763" cy="5238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400" b="1">
                <a:latin typeface="Arial" charset="0"/>
              </a:rPr>
              <a:t>AMA Quality Seal</a:t>
            </a:r>
          </a:p>
        </p:txBody>
      </p:sp>
      <p:sp>
        <p:nvSpPr>
          <p:cNvPr id="257037" name="Text Box 13"/>
          <p:cNvSpPr txBox="1">
            <a:spLocks noChangeArrowheads="1"/>
          </p:cNvSpPr>
          <p:nvPr/>
        </p:nvSpPr>
        <p:spPr bwMode="auto">
          <a:xfrm>
            <a:off x="1677988" y="4652963"/>
            <a:ext cx="1528762" cy="738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AT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AMA-Seal </a:t>
            </a:r>
          </a:p>
          <a:p>
            <a:pPr algn="ctr">
              <a:defRPr/>
            </a:pPr>
            <a:r>
              <a:rPr lang="de-AT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of Organic Quality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-100013"/>
            <a:ext cx="8678863" cy="11890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AT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de-AT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de-AT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34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Bizalom</a:t>
            </a:r>
            <a:r>
              <a:rPr lang="de-AT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az </a:t>
            </a:r>
            <a:r>
              <a:rPr lang="de-AT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AMA</a:t>
            </a:r>
            <a:r>
              <a:rPr lang="hu-HU" sz="3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védjegyében</a:t>
            </a:r>
            <a:endParaRPr lang="de-AT" sz="34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84150" y="6092825"/>
            <a:ext cx="3640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Adatok százalékban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n=1002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válaszadó</a:t>
            </a:r>
            <a:r>
              <a:rPr lang="de-AT" sz="1200">
                <a:solidFill>
                  <a:srgbClr val="000000"/>
                </a:solidFill>
                <a:latin typeface="Tahoma" pitchFamily="34" charset="0"/>
              </a:rPr>
              <a:t>, </a:t>
            </a:r>
            <a:r>
              <a:rPr lang="hu-HU" sz="1200">
                <a:solidFill>
                  <a:srgbClr val="000000"/>
                </a:solidFill>
                <a:latin typeface="Tahoma" pitchFamily="34" charset="0"/>
              </a:rPr>
              <a:t>osztrák minta</a:t>
            </a:r>
            <a:endParaRPr lang="de-AT" sz="1200">
              <a:solidFill>
                <a:srgbClr val="000000"/>
              </a:solidFill>
              <a:latin typeface="Tahoma" pitchFamily="34" charset="0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447800" y="1557338"/>
          <a:ext cx="7245350" cy="5002212"/>
        </p:xfrm>
        <a:graphic>
          <a:graphicData uri="http://schemas.openxmlformats.org/presentationml/2006/ole">
            <p:oleObj spid="_x0000_s19460" name="Diagramm" r:id="rId4" imgW="6600698" imgH="4400460" progId="MSGraph.Chart.8">
              <p:embed followColorScheme="full"/>
            </p:oleObj>
          </a:graphicData>
        </a:graphic>
      </p:graphicFrame>
      <p:pic>
        <p:nvPicPr>
          <p:cNvPr id="19461" name="Picture 5" descr="guetesiegel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413" y="2781300"/>
            <a:ext cx="1179512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82613" y="1268413"/>
            <a:ext cx="82629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u-HU" sz="1600">
                <a:solidFill>
                  <a:srgbClr val="000000"/>
                </a:solidFill>
                <a:latin typeface="Arial" charset="0"/>
              </a:rPr>
              <a:t>Kérjük értékelje a védjegyet, mennyire hiteles és mennyire bízik benne</a:t>
            </a:r>
            <a:r>
              <a:rPr lang="de-AT" sz="160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9463" name="Picture 7" descr="BIO"/>
          <p:cNvPicPr>
            <a:picLocks noChangeAspect="1" noChangeArrowheads="1"/>
          </p:cNvPicPr>
          <p:nvPr/>
        </p:nvPicPr>
        <p:blipFill>
          <a:blip r:embed="rId6" cstate="print"/>
          <a:srcRect l="4057" t="5058" r="10175" b="10115"/>
          <a:stretch>
            <a:fillRect/>
          </a:stretch>
        </p:blipFill>
        <p:spPr bwMode="auto">
          <a:xfrm>
            <a:off x="450850" y="4365625"/>
            <a:ext cx="75723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638675" y="6092825"/>
            <a:ext cx="2058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000">
                <a:latin typeface="Tahoma" pitchFamily="34" charset="0"/>
              </a:rPr>
              <a:t>Forrás</a:t>
            </a:r>
            <a:r>
              <a:rPr lang="de-DE" sz="1000">
                <a:latin typeface="Tahoma" pitchFamily="34" charset="0"/>
              </a:rPr>
              <a:t>: IGF / AMA Marketing, MTU</a:t>
            </a:r>
            <a:endParaRPr lang="de-DE" sz="2400">
              <a:latin typeface="Tahoma" pitchFamily="34" charset="0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339975" y="1844675"/>
            <a:ext cx="158432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nagyon megbízható</a:t>
            </a:r>
            <a:endParaRPr lang="en-GB" sz="1200" b="1">
              <a:latin typeface="Tahoma" pitchFamily="34" charset="0"/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4092575" y="1870075"/>
            <a:ext cx="684213" cy="190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igen</a:t>
            </a:r>
            <a:endParaRPr lang="en-GB" sz="1200" b="1">
              <a:latin typeface="Tahoma" pitchFamily="34" charset="0"/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003800" y="1870075"/>
            <a:ext cx="75565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eléggé</a:t>
            </a:r>
            <a:endParaRPr lang="en-GB" sz="1200" b="1">
              <a:latin typeface="Tahoma" pitchFamily="34" charset="0"/>
            </a:endParaRP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4975225" y="1890713"/>
            <a:ext cx="755650" cy="169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eléggé</a:t>
            </a:r>
            <a:endParaRPr lang="en-GB" sz="1200" b="1">
              <a:latin typeface="Tahoma" pitchFamily="34" charset="0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148388" y="1879600"/>
            <a:ext cx="6477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/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kissé</a:t>
            </a:r>
            <a:endParaRPr lang="en-GB" sz="1200" b="1">
              <a:latin typeface="Tahoma" pitchFamily="34" charset="0"/>
            </a:endParaRP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6943725" y="1870075"/>
            <a:ext cx="827088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0" bIns="10800"/>
          <a:lstStyle/>
          <a:p>
            <a:pPr>
              <a:spcBef>
                <a:spcPct val="50000"/>
              </a:spcBef>
            </a:pPr>
            <a:r>
              <a:rPr lang="hu-HU" sz="1200" b="1">
                <a:latin typeface="Tahoma" pitchFamily="34" charset="0"/>
              </a:rPr>
              <a:t>egyáltalán</a:t>
            </a:r>
            <a:endParaRPr lang="en-GB" sz="12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66675" y="71438"/>
            <a:ext cx="764222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defTabSz="762000" eaLnBrk="0" hangingPunct="0">
              <a:lnSpc>
                <a:spcPct val="90000"/>
              </a:lnSpc>
            </a:pPr>
            <a:r>
              <a:rPr lang="de-DE" sz="3200" b="1">
                <a:solidFill>
                  <a:srgbClr val="FFFFFF"/>
                </a:solidFill>
              </a:rPr>
              <a:t>L AMA-Güte </a:t>
            </a:r>
            <a:endParaRPr lang="de-DE" sz="2800">
              <a:solidFill>
                <a:srgbClr val="FFFFFF"/>
              </a:solidFill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152400" y="1524000"/>
            <a:ext cx="8991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endParaRPr lang="de-AT" sz="2400" b="1">
              <a:solidFill>
                <a:srgbClr val="000000"/>
              </a:solidFill>
              <a:latin typeface="Tahoma" pitchFamily="34" charset="0"/>
            </a:endParaRPr>
          </a:p>
          <a:p>
            <a:endParaRPr lang="de-AT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0484" name="Rectangle 3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AT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485" name="Picture 18" descr="499px-Logo_Hof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3419475"/>
            <a:ext cx="149066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3" descr="LIdl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3" y="3419475"/>
            <a:ext cx="1363662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188" y="1720850"/>
            <a:ext cx="3454400" cy="1131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8" name="Picture 12" descr="spar_LOGO_weisserRand_richt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0425" y="1557338"/>
            <a:ext cx="431958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89" descr="Metr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3419475"/>
            <a:ext cx="21748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88100" y="4424363"/>
            <a:ext cx="15970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1" name="Textfeld 1"/>
          <p:cNvSpPr txBox="1">
            <a:spLocks noChangeArrowheads="1"/>
          </p:cNvSpPr>
          <p:nvPr/>
        </p:nvSpPr>
        <p:spPr bwMode="auto">
          <a:xfrm>
            <a:off x="484188" y="80963"/>
            <a:ext cx="48958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AT" sz="2400"/>
          </a:p>
          <a:p>
            <a:r>
              <a:rPr lang="de-AT" sz="3200">
                <a:solidFill>
                  <a:srgbClr val="FF0000"/>
                </a:solidFill>
              </a:rPr>
              <a:t>*AMA </a:t>
            </a:r>
            <a:r>
              <a:rPr lang="hu-HU" sz="3200">
                <a:solidFill>
                  <a:srgbClr val="FF0000"/>
                </a:solidFill>
                <a:latin typeface="Arial" charset="0"/>
              </a:rPr>
              <a:t>Kiskereskedelmi partner</a:t>
            </a:r>
            <a:r>
              <a:rPr lang="de-AT" sz="3200">
                <a:solidFill>
                  <a:srgbClr val="FF0000"/>
                </a:solidFill>
              </a:rPr>
              <a:t>*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150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401F1D9-92FF-47D2-9773-9F7CD527319A}" type="slidenum">
              <a:rPr lang="de-DE" smtClean="0"/>
              <a:pPr/>
              <a:t>20</a:t>
            </a:fld>
            <a:endParaRPr lang="de-DE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229600" cy="881063"/>
          </a:xfrm>
        </p:spPr>
        <p:txBody>
          <a:bodyPr/>
          <a:lstStyle/>
          <a:p>
            <a:pPr eaLnBrk="1" hangingPunct="1"/>
            <a:r>
              <a:rPr lang="de-DE" sz="3200" smtClean="0">
                <a:solidFill>
                  <a:schemeClr val="folHlink"/>
                </a:solidFill>
              </a:rPr>
              <a:t/>
            </a:r>
            <a:br>
              <a:rPr lang="de-DE" sz="3200" smtClean="0">
                <a:solidFill>
                  <a:schemeClr val="folHlink"/>
                </a:solidFill>
              </a:rPr>
            </a:br>
            <a:r>
              <a:rPr lang="hu-HU" sz="3200" smtClean="0">
                <a:solidFill>
                  <a:srgbClr val="FF3300"/>
                </a:solidFill>
                <a:latin typeface="Arial" charset="0"/>
              </a:rPr>
              <a:t>Imázs kampány</a:t>
            </a:r>
            <a:endParaRPr lang="de-DE" sz="3200" smtClean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82441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de-DE" sz="2000" smtClean="0"/>
          </a:p>
          <a:p>
            <a:pPr eaLnBrk="1" hangingPunct="1">
              <a:buFontTx/>
              <a:buNone/>
            </a:pPr>
            <a:r>
              <a:rPr lang="hu-HU" sz="2000" smtClean="0">
                <a:latin typeface="Arial" charset="0"/>
              </a:rPr>
              <a:t>Sajtókonferencia a Tojás Világnapon</a:t>
            </a:r>
            <a:endParaRPr lang="de-DE" sz="2000" smtClean="0"/>
          </a:p>
          <a:p>
            <a:pPr eaLnBrk="1" hangingPunct="1">
              <a:buFontTx/>
              <a:buNone/>
            </a:pPr>
            <a:r>
              <a:rPr lang="hu-HU" sz="2000" smtClean="0">
                <a:latin typeface="Arial" charset="0"/>
              </a:rPr>
              <a:t>A középpontban a fogyasztó</a:t>
            </a:r>
            <a:r>
              <a:rPr lang="de-DE" sz="2000" smtClean="0"/>
              <a:t> + </a:t>
            </a:r>
            <a:r>
              <a:rPr lang="hu-HU" sz="2000" smtClean="0">
                <a:latin typeface="Arial" charset="0"/>
              </a:rPr>
              <a:t>gasztronómia</a:t>
            </a:r>
            <a:endParaRPr lang="de-DE" sz="2000" smtClean="0">
              <a:latin typeface="Arial" charset="0"/>
            </a:endParaRPr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781300"/>
            <a:ext cx="36068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3" descr="Z:\AMA\E I E R\Eier Marketing\Direktmailing\box-dumm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013" y="2781300"/>
            <a:ext cx="2932112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 </a:t>
            </a:r>
          </a:p>
        </p:txBody>
      </p:sp>
      <p:sp>
        <p:nvSpPr>
          <p:cNvPr id="22531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2532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0538152-AAE8-4F81-AFA2-6BBD915CFC47}" type="slidenum">
              <a:rPr lang="de-DE" smtClean="0"/>
              <a:pPr/>
              <a:t>21</a:t>
            </a:fld>
            <a:endParaRPr lang="de-DE" smtClean="0"/>
          </a:p>
        </p:txBody>
      </p:sp>
      <p:pic>
        <p:nvPicPr>
          <p:cNvPr id="2253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1125538"/>
            <a:ext cx="6840538" cy="5183187"/>
          </a:xfrm>
          <a:noFill/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42988" y="1268413"/>
            <a:ext cx="2160587" cy="3667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latin typeface="Arial" charset="0"/>
              </a:rPr>
              <a:t>Hőlégballon</a:t>
            </a:r>
            <a:endParaRPr lang="en-GB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395288" y="836613"/>
            <a:ext cx="8229600" cy="868362"/>
          </a:xfrm>
        </p:spPr>
        <p:txBody>
          <a:bodyPr/>
          <a:lstStyle/>
          <a:p>
            <a:r>
              <a:rPr lang="hu-HU" sz="3200" smtClean="0">
                <a:solidFill>
                  <a:srgbClr val="FF3300"/>
                </a:solidFill>
                <a:latin typeface="Arial" charset="0"/>
              </a:rPr>
              <a:t>Közönségkapcsolat</a:t>
            </a:r>
            <a:r>
              <a:rPr lang="de-AT" sz="3200" smtClean="0">
                <a:solidFill>
                  <a:srgbClr val="FF3300"/>
                </a:solidFill>
              </a:rPr>
              <a:t> </a:t>
            </a:r>
            <a:br>
              <a:rPr lang="de-AT" sz="3200" smtClean="0">
                <a:solidFill>
                  <a:srgbClr val="FF3300"/>
                </a:solidFill>
              </a:rPr>
            </a:br>
            <a:r>
              <a:rPr lang="hu-HU" sz="3200" smtClean="0">
                <a:solidFill>
                  <a:schemeClr val="tx1"/>
                </a:solidFill>
                <a:latin typeface="Arial" charset="0"/>
              </a:rPr>
              <a:t>az egészségügyi miniszterrel</a:t>
            </a:r>
            <a:endParaRPr lang="de-AT" sz="32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B43B0DB-39C4-42BF-93D8-E1F6D62E41A1}" type="slidenum">
              <a:rPr lang="de-DE" smtClean="0"/>
              <a:pPr/>
              <a:t>22</a:t>
            </a:fld>
            <a:endParaRPr lang="de-DE" smtClean="0"/>
          </a:p>
        </p:txBody>
      </p:sp>
      <p:pic>
        <p:nvPicPr>
          <p:cNvPr id="23557" name="Picture 4" descr="photo_26736_200803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71663" y="2276475"/>
            <a:ext cx="5400675" cy="37449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4579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741A4E-159C-4468-A38A-433577EA7BFD}" type="slidenum">
              <a:rPr lang="de-DE" smtClean="0"/>
              <a:pPr/>
              <a:t>23</a:t>
            </a:fld>
            <a:endParaRPr lang="de-DE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7848600" cy="868362"/>
          </a:xfrm>
        </p:spPr>
        <p:txBody>
          <a:bodyPr/>
          <a:lstStyle/>
          <a:p>
            <a:r>
              <a:rPr lang="hu-HU" sz="3200" smtClean="0">
                <a:solidFill>
                  <a:srgbClr val="FF3300"/>
                </a:solidFill>
                <a:latin typeface="Arial" charset="0"/>
              </a:rPr>
              <a:t>Fogyasztói</a:t>
            </a:r>
            <a:r>
              <a:rPr lang="de-DE" sz="3200" smtClean="0">
                <a:solidFill>
                  <a:srgbClr val="FF3300"/>
                </a:solidFill>
              </a:rPr>
              <a:t> </a:t>
            </a:r>
            <a:r>
              <a:rPr lang="hu-HU" sz="3200" smtClean="0">
                <a:solidFill>
                  <a:schemeClr val="tx1"/>
                </a:solidFill>
                <a:latin typeface="Arial" charset="0"/>
              </a:rPr>
              <a:t>tájékoztatás</a:t>
            </a:r>
            <a:endParaRPr lang="de-DE" sz="320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458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916113"/>
            <a:ext cx="3116262" cy="4319587"/>
          </a:xfrm>
          <a:noFill/>
        </p:spPr>
      </p:pic>
      <p:pic>
        <p:nvPicPr>
          <p:cNvPr id="2458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916113"/>
            <a:ext cx="3265488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560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ECAEEF3-0FB4-4B36-8E59-4ED643098897}" type="slidenum">
              <a:rPr lang="de-DE" smtClean="0"/>
              <a:pPr/>
              <a:t>24</a:t>
            </a:fld>
            <a:endParaRPr lang="de-DE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229600" cy="868362"/>
          </a:xfrm>
        </p:spPr>
        <p:txBody>
          <a:bodyPr/>
          <a:lstStyle/>
          <a:p>
            <a:pPr eaLnBrk="1" hangingPunct="1"/>
            <a:r>
              <a:rPr lang="hu-HU" smtClean="0">
                <a:solidFill>
                  <a:schemeClr val="folHlink"/>
                </a:solidFill>
                <a:latin typeface="Arial" charset="0"/>
              </a:rPr>
              <a:t>Tojás világnap</a:t>
            </a:r>
            <a:endParaRPr lang="de-DE" smtClean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2560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133600"/>
            <a:ext cx="3165475" cy="4319588"/>
          </a:xfrm>
          <a:noFill/>
        </p:spPr>
      </p:pic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179388" y="836613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40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256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981075"/>
            <a:ext cx="283845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4022725"/>
            <a:ext cx="3206750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13" y="1357313"/>
            <a:ext cx="281463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662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E26D81-C4DA-4E50-8A9B-F53756EBF6DE}" type="slidenum">
              <a:rPr lang="de-DE" smtClean="0"/>
              <a:pPr/>
              <a:t>25</a:t>
            </a:fld>
            <a:endParaRPr lang="de-DE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642938"/>
            <a:ext cx="4722813" cy="868362"/>
          </a:xfrm>
        </p:spPr>
        <p:txBody>
          <a:bodyPr/>
          <a:lstStyle/>
          <a:p>
            <a:pPr eaLnBrk="1" hangingPunct="1"/>
            <a:r>
              <a:rPr lang="de-DE" sz="3600" smtClean="0"/>
              <a:t/>
            </a:r>
            <a:br>
              <a:rPr lang="de-DE" sz="3600" smtClean="0"/>
            </a:br>
            <a:r>
              <a:rPr lang="hu-HU" sz="3200" smtClean="0">
                <a:solidFill>
                  <a:srgbClr val="FF3300"/>
                </a:solidFill>
                <a:latin typeface="Arial" charset="0"/>
              </a:rPr>
              <a:t>Termelői</a:t>
            </a:r>
            <a:r>
              <a:rPr lang="de-DE" sz="3200" smtClean="0"/>
              <a:t> </a:t>
            </a:r>
            <a:r>
              <a:rPr lang="hu-HU" sz="3200" smtClean="0">
                <a:latin typeface="Arial" charset="0"/>
              </a:rPr>
              <a:t>tájékoztatás</a:t>
            </a:r>
            <a:r>
              <a:rPr lang="de-DE" sz="3600" smtClean="0"/>
              <a:t/>
            </a:r>
            <a:br>
              <a:rPr lang="de-DE" sz="3600" smtClean="0"/>
            </a:br>
            <a:r>
              <a:rPr lang="de-DE" sz="3600" smtClean="0"/>
              <a:t> </a:t>
            </a:r>
          </a:p>
        </p:txBody>
      </p:sp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1557338"/>
            <a:ext cx="3143250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Inhaltsplatzhalter 11"/>
          <p:cNvSpPr>
            <a:spLocks noGrp="1"/>
          </p:cNvSpPr>
          <p:nvPr>
            <p:ph idx="1"/>
          </p:nvPr>
        </p:nvSpPr>
        <p:spPr>
          <a:xfrm>
            <a:off x="323850" y="1916113"/>
            <a:ext cx="8229600" cy="4319587"/>
          </a:xfrm>
        </p:spPr>
        <p:txBody>
          <a:bodyPr/>
          <a:lstStyle/>
          <a:p>
            <a:pPr>
              <a:buFontTx/>
              <a:buNone/>
            </a:pPr>
            <a:r>
              <a:rPr lang="de-AT" smtClean="0"/>
              <a:t> </a:t>
            </a:r>
          </a:p>
        </p:txBody>
      </p:sp>
      <p:pic>
        <p:nvPicPr>
          <p:cNvPr id="2663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1571625"/>
            <a:ext cx="314325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188" y="4581525"/>
            <a:ext cx="1274762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Inhaltsplatzhalter 2"/>
          <p:cNvSpPr>
            <a:spLocks noGrp="1"/>
          </p:cNvSpPr>
          <p:nvPr>
            <p:ph idx="1"/>
          </p:nvPr>
        </p:nvSpPr>
        <p:spPr>
          <a:xfrm>
            <a:off x="428625" y="1500188"/>
            <a:ext cx="8501063" cy="43195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AT" sz="2000" smtClean="0"/>
              <a:t>	</a:t>
            </a:r>
          </a:p>
          <a:p>
            <a:pPr eaLnBrk="1" hangingPunct="1">
              <a:buFontTx/>
              <a:buNone/>
            </a:pPr>
            <a:endParaRPr lang="de-AT" sz="2000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de-AT" sz="2000" smtClean="0"/>
          </a:p>
          <a:p>
            <a:pPr eaLnBrk="1" hangingPunct="1">
              <a:buFontTx/>
              <a:buNone/>
            </a:pPr>
            <a:endParaRPr lang="de-AT" sz="2000" smtClean="0"/>
          </a:p>
        </p:txBody>
      </p:sp>
      <p:sp>
        <p:nvSpPr>
          <p:cNvPr id="2765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C8D2125-57F9-40EF-A662-5CA38DB2AACC}" type="slidenum">
              <a:rPr lang="de-DE" smtClean="0"/>
              <a:pPr/>
              <a:t>26</a:t>
            </a:fld>
            <a:endParaRPr lang="de-DE" smtClean="0"/>
          </a:p>
        </p:txBody>
      </p:sp>
      <p:sp>
        <p:nvSpPr>
          <p:cNvPr id="27652" name="Rechteck 4"/>
          <p:cNvSpPr>
            <a:spLocks noChangeArrowheads="1"/>
          </p:cNvSpPr>
          <p:nvPr/>
        </p:nvSpPr>
        <p:spPr bwMode="auto">
          <a:xfrm>
            <a:off x="539750" y="404813"/>
            <a:ext cx="8137525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hu-HU" sz="2400" b="1">
                <a:solidFill>
                  <a:schemeClr val="tx2"/>
                </a:solidFill>
                <a:latin typeface="Arial" charset="0"/>
              </a:rPr>
              <a:t>Milyen </a:t>
            </a:r>
            <a:r>
              <a:rPr lang="hu-HU" sz="2400" b="1">
                <a:solidFill>
                  <a:srgbClr val="FF0000"/>
                </a:solidFill>
                <a:latin typeface="Arial" charset="0"/>
              </a:rPr>
              <a:t>kihívásokkal</a:t>
            </a:r>
            <a:r>
              <a:rPr lang="en-GB" sz="2400" b="1">
                <a:solidFill>
                  <a:srgbClr val="FF0000"/>
                </a:solidFill>
              </a:rPr>
              <a:t> </a:t>
            </a:r>
            <a:r>
              <a:rPr lang="hu-HU" sz="2400" b="1">
                <a:solidFill>
                  <a:schemeClr val="tx2"/>
                </a:solidFill>
                <a:latin typeface="Arial" charset="0"/>
              </a:rPr>
              <a:t>kell </a:t>
            </a:r>
            <a:endParaRPr lang="en-GB" sz="2400" b="1">
              <a:solidFill>
                <a:srgbClr val="FF0000"/>
              </a:solidFill>
            </a:endParaRPr>
          </a:p>
          <a:p>
            <a:pPr eaLnBrk="0" hangingPunct="0"/>
            <a:r>
              <a:rPr lang="hu-HU" sz="2400" b="1">
                <a:solidFill>
                  <a:schemeClr val="tx2"/>
                </a:solidFill>
                <a:latin typeface="Arial" charset="0"/>
              </a:rPr>
              <a:t>szembenéznie a tojásiparnak </a:t>
            </a:r>
            <a:r>
              <a:rPr lang="hu-HU" sz="2400" b="1">
                <a:solidFill>
                  <a:srgbClr val="FF0000"/>
                </a:solidFill>
                <a:latin typeface="Arial" charset="0"/>
              </a:rPr>
              <a:t>Ausztriában</a:t>
            </a:r>
            <a:r>
              <a:rPr lang="en-GB" sz="2400" b="1">
                <a:solidFill>
                  <a:schemeClr val="tx2"/>
                </a:solidFill>
              </a:rPr>
              <a:t>?</a:t>
            </a:r>
          </a:p>
          <a:p>
            <a:pPr algn="ctr" eaLnBrk="0" hangingPunct="0"/>
            <a:endParaRPr lang="en-GB" sz="1400" b="1">
              <a:solidFill>
                <a:schemeClr val="tx2"/>
              </a:solidFill>
            </a:endParaRPr>
          </a:p>
          <a:p>
            <a:pPr algn="ctr" eaLnBrk="0" hangingPunct="0"/>
            <a:endParaRPr lang="en-GB" sz="1400" b="1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Hagyományos ketrecek betiltása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Ausztriában </a:t>
            </a:r>
            <a:r>
              <a:rPr lang="en-GB">
                <a:solidFill>
                  <a:srgbClr val="FF0000"/>
                </a:solidFill>
              </a:rPr>
              <a:t>2009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. januártól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Az új rendszerekbe mintegy </a:t>
            </a:r>
            <a:r>
              <a:rPr lang="en-GB">
                <a:solidFill>
                  <a:schemeClr val="tx2"/>
                </a:solidFill>
              </a:rPr>
              <a:t>100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millió eurót kellett beruházni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endParaRPr lang="en-GB" sz="1200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A termelés </a:t>
            </a:r>
            <a:r>
              <a:rPr lang="en-GB">
                <a:solidFill>
                  <a:srgbClr val="FF0000"/>
                </a:solidFill>
              </a:rPr>
              <a:t>4%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-a</a:t>
            </a:r>
            <a:r>
              <a:rPr lang="en-GB">
                <a:solidFill>
                  <a:schemeClr val="tx2"/>
                </a:solidFill>
              </a:rPr>
              <a:t> 2020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-ig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feljavított ketrecekben marad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Új feljavított ketrec már nem építhető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endParaRPr lang="en-GB" sz="1400">
              <a:solidFill>
                <a:schemeClr val="tx2"/>
              </a:solidFill>
            </a:endParaRPr>
          </a:p>
          <a:p>
            <a:pPr eaLnBrk="0" hangingPunct="0"/>
            <a:r>
              <a:rPr lang="en-GB">
                <a:solidFill>
                  <a:schemeClr val="tx2"/>
                </a:solidFill>
              </a:rPr>
              <a:t>2009: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A ketrecek betiltása </a:t>
            </a:r>
            <a:r>
              <a:rPr lang="en-GB">
                <a:solidFill>
                  <a:schemeClr val="tx2"/>
                </a:solidFill>
              </a:rPr>
              <a:t>10%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visszaesést eredményez a termelésben</a:t>
            </a:r>
            <a:endParaRPr lang="en-GB">
              <a:solidFill>
                <a:schemeClr val="tx2"/>
              </a:solidFill>
              <a:latin typeface="Arial" charset="0"/>
            </a:endParaRPr>
          </a:p>
          <a:p>
            <a:pPr eaLnBrk="0" hangingPunct="0"/>
            <a:r>
              <a:rPr lang="en-GB">
                <a:solidFill>
                  <a:srgbClr val="FF0000"/>
                </a:solidFill>
              </a:rPr>
              <a:t>2010: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A korábbi termelési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kapacitást ismét elérik </a:t>
            </a:r>
            <a:r>
              <a:rPr lang="en-GB">
                <a:solidFill>
                  <a:schemeClr val="tx2"/>
                </a:solidFill>
              </a:rPr>
              <a:t>(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önellátás foka</a:t>
            </a:r>
            <a:r>
              <a:rPr lang="en-GB">
                <a:solidFill>
                  <a:schemeClr val="tx2"/>
                </a:solidFill>
              </a:rPr>
              <a:t>: 75%)</a:t>
            </a:r>
          </a:p>
          <a:p>
            <a:pPr eaLnBrk="0" hangingPunct="0"/>
            <a:r>
              <a:rPr lang="en-GB">
                <a:solidFill>
                  <a:schemeClr val="tx2"/>
                </a:solidFill>
              </a:rPr>
              <a:t>2012: 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Önellátás</a:t>
            </a:r>
            <a:r>
              <a:rPr lang="en-GB">
                <a:solidFill>
                  <a:schemeClr val="tx2"/>
                </a:solidFill>
              </a:rPr>
              <a:t>: 82%</a:t>
            </a:r>
          </a:p>
          <a:p>
            <a:pPr eaLnBrk="0" hangingPunct="0"/>
            <a:endParaRPr lang="en-GB" sz="1400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Az élelmiszeripar és vendéglátóipar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főként hagyományos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ketreces tojást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vesz</a:t>
            </a:r>
            <a:endParaRPr lang="en-GB">
              <a:solidFill>
                <a:schemeClr val="tx2"/>
              </a:solidFill>
              <a:latin typeface="Arial" charset="0"/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amely hazai termelésből már nem áll rendelkezésre</a:t>
            </a:r>
            <a:r>
              <a:rPr lang="en-GB">
                <a:solidFill>
                  <a:schemeClr val="tx2"/>
                </a:solidFill>
              </a:rPr>
              <a:t>;</a:t>
            </a:r>
          </a:p>
          <a:p>
            <a:pPr eaLnBrk="0" hangingPunct="0"/>
            <a:endParaRPr lang="en-GB" sz="1400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 nagy kihívás, hogy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meggyőzzük az élelmiszer- és vendéglátóipart,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vegyenek „drágább</a:t>
            </a:r>
            <a:r>
              <a:rPr lang="en-GB">
                <a:solidFill>
                  <a:schemeClr val="tx2"/>
                </a:solidFill>
              </a:rPr>
              <a:t>”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osztrák tojást mélyalmos </a:t>
            </a:r>
            <a:r>
              <a:rPr lang="en-GB">
                <a:solidFill>
                  <a:schemeClr val="tx2"/>
                </a:solidFill>
              </a:rPr>
              <a:t>(65%),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szabad </a:t>
            </a:r>
            <a:r>
              <a:rPr lang="en-GB">
                <a:solidFill>
                  <a:schemeClr val="tx2"/>
                </a:solidFill>
              </a:rPr>
              <a:t>(20%)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vagy bio termelésből </a:t>
            </a:r>
            <a:r>
              <a:rPr lang="en-GB">
                <a:solidFill>
                  <a:schemeClr val="tx2"/>
                </a:solidFill>
              </a:rPr>
              <a:t>(10%).</a:t>
            </a:r>
          </a:p>
          <a:p>
            <a:pPr eaLnBrk="0" hangingPunct="0"/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Új trend</a:t>
            </a:r>
            <a:r>
              <a:rPr lang="en-GB">
                <a:solidFill>
                  <a:srgbClr val="FF0000"/>
                </a:solidFill>
              </a:rPr>
              <a:t>: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Kiskereskedelem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saját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címkéinek és minőség programjainak</a:t>
            </a:r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indulása, termelők nehezen követik a sokféle szabványt és ellenőrzést</a:t>
            </a:r>
            <a:r>
              <a:rPr lang="en-GB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7653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1125538"/>
            <a:ext cx="900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868362"/>
          </a:xfrm>
        </p:spPr>
        <p:txBody>
          <a:bodyPr/>
          <a:lstStyle/>
          <a:p>
            <a:pPr eaLnBrk="1" hangingPunct="1"/>
            <a:r>
              <a:rPr lang="de-AT" smtClean="0"/>
              <a:t> </a:t>
            </a:r>
          </a:p>
        </p:txBody>
      </p:sp>
      <p:sp>
        <p:nvSpPr>
          <p:cNvPr id="2867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07B804D-3D0B-4DB9-B494-F28092A2E611}" type="slidenum">
              <a:rPr lang="de-DE" smtClean="0"/>
              <a:pPr/>
              <a:t>27</a:t>
            </a:fld>
            <a:endParaRPr lang="de-DE" smtClean="0"/>
          </a:p>
        </p:txBody>
      </p:sp>
      <p:sp>
        <p:nvSpPr>
          <p:cNvPr id="28676" name="Rechteck 4"/>
          <p:cNvSpPr>
            <a:spLocks noChangeArrowheads="1"/>
          </p:cNvSpPr>
          <p:nvPr/>
        </p:nvSpPr>
        <p:spPr bwMode="auto">
          <a:xfrm>
            <a:off x="501650" y="836613"/>
            <a:ext cx="8642350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hu-HU" sz="2400" b="1">
                <a:solidFill>
                  <a:schemeClr val="tx2"/>
                </a:solidFill>
                <a:latin typeface="Arial" charset="0"/>
              </a:rPr>
              <a:t>Mik a  jelenlegi </a:t>
            </a:r>
            <a:r>
              <a:rPr lang="hu-HU" sz="2400" b="1">
                <a:solidFill>
                  <a:srgbClr val="FF0000"/>
                </a:solidFill>
                <a:latin typeface="Arial" charset="0"/>
              </a:rPr>
              <a:t>lehetőségek</a:t>
            </a:r>
            <a:r>
              <a:rPr lang="en-GB" sz="2400" b="1">
                <a:solidFill>
                  <a:schemeClr val="tx2"/>
                </a:solidFill>
              </a:rPr>
              <a:t> </a:t>
            </a:r>
          </a:p>
          <a:p>
            <a:pPr eaLnBrk="0" hangingPunct="0"/>
            <a:r>
              <a:rPr lang="hu-HU" sz="2400" b="1">
                <a:solidFill>
                  <a:schemeClr val="tx2"/>
                </a:solidFill>
                <a:latin typeface="Arial" charset="0"/>
              </a:rPr>
              <a:t>és kedvező fejlemények </a:t>
            </a:r>
            <a:r>
              <a:rPr lang="hu-HU" sz="2400" b="1">
                <a:solidFill>
                  <a:srgbClr val="FF0000"/>
                </a:solidFill>
                <a:latin typeface="Arial" charset="0"/>
              </a:rPr>
              <a:t>Ausztriában</a:t>
            </a:r>
            <a:r>
              <a:rPr lang="en-GB" sz="2400" b="1">
                <a:solidFill>
                  <a:srgbClr val="FF0000"/>
                </a:solidFill>
              </a:rPr>
              <a:t>? </a:t>
            </a:r>
          </a:p>
          <a:p>
            <a:pPr algn="ctr" eaLnBrk="0" hangingPunct="0"/>
            <a:endParaRPr lang="en-GB" sz="2800" b="1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Friss étkezési tojás</a:t>
            </a:r>
            <a:r>
              <a:rPr lang="en-GB">
                <a:solidFill>
                  <a:schemeClr val="tx2"/>
                </a:solidFill>
              </a:rPr>
              <a:t>: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Osztrák kiskereskedelem majdnem, kizárólag</a:t>
            </a:r>
            <a:endParaRPr lang="en-GB">
              <a:solidFill>
                <a:srgbClr val="FF0000"/>
              </a:solidFill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csak címkézett osztrák tojást vesz/ad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mélyalmos,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szabad és bio termelésből</a:t>
            </a:r>
            <a:r>
              <a:rPr lang="en-GB">
                <a:solidFill>
                  <a:schemeClr val="tx2"/>
                </a:solidFill>
              </a:rPr>
              <a:t>;</a:t>
            </a:r>
          </a:p>
          <a:p>
            <a:pPr eaLnBrk="0" hangingPunct="0"/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Az osztrák mezőgazdasági terméktanács</a:t>
            </a:r>
            <a:r>
              <a:rPr lang="en-GB">
                <a:solidFill>
                  <a:schemeClr val="tx2"/>
                </a:solidFill>
              </a:rPr>
              <a:t> (AMA)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új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védjegy</a:t>
            </a:r>
            <a:endParaRPr lang="en-GB">
              <a:solidFill>
                <a:srgbClr val="FF0000"/>
              </a:solidFill>
              <a:latin typeface="Arial" charset="0"/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szabályokat dolgozott ki az osztrák tojás termékekre</a:t>
            </a:r>
            <a:r>
              <a:rPr lang="en-GB">
                <a:solidFill>
                  <a:srgbClr val="FF0000"/>
                </a:solidFill>
              </a:rPr>
              <a:t>.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Az élelemiszeripar ma már</a:t>
            </a:r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minősített osztrák létojást szerezhet be mélyalmos,</a:t>
            </a:r>
            <a:r>
              <a:rPr lang="en-GB">
                <a:solidFill>
                  <a:schemeClr val="tx2"/>
                </a:solidFill>
                <a:latin typeface="Arial" charset="0"/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szabad és bio termelésből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Az első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vendéglátóipari</a:t>
            </a:r>
            <a:r>
              <a:rPr lang="en-GB">
                <a:solidFill>
                  <a:schemeClr val="tx2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egyesülések szabványos</a:t>
            </a:r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üzleti</a:t>
            </a:r>
            <a:r>
              <a:rPr lang="en-GB"/>
              <a:t> </a:t>
            </a:r>
            <a:r>
              <a:rPr lang="hu-HU">
                <a:latin typeface="Arial" charset="0"/>
              </a:rPr>
              <a:t>feltételeikhez az osztrák eredetet és/vagy a tartás</a:t>
            </a:r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technológiát is lehetőségként vagy kötelezően írják elő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endParaRPr lang="en-GB">
              <a:solidFill>
                <a:schemeClr val="tx2"/>
              </a:solidFill>
            </a:endParaRPr>
          </a:p>
          <a:p>
            <a:pPr eaLnBrk="0" hangingPunct="0"/>
            <a:r>
              <a:rPr lang="hu-HU">
                <a:solidFill>
                  <a:srgbClr val="FF0000"/>
                </a:solidFill>
                <a:latin typeface="Arial" charset="0"/>
              </a:rPr>
              <a:t>Új kiadvány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hu-HU">
                <a:solidFill>
                  <a:schemeClr val="tx2"/>
                </a:solidFill>
                <a:latin typeface="Arial" charset="0"/>
              </a:rPr>
              <a:t>tájékoztat </a:t>
            </a:r>
            <a:r>
              <a:rPr lang="hu-HU">
                <a:solidFill>
                  <a:srgbClr val="FF0000"/>
                </a:solidFill>
                <a:latin typeface="Arial" charset="0"/>
              </a:rPr>
              <a:t>az egészség és tojás témaköréről</a:t>
            </a:r>
            <a:r>
              <a:rPr lang="en-GB">
                <a:solidFill>
                  <a:schemeClr val="tx2"/>
                </a:solidFill>
              </a:rPr>
              <a:t>. </a:t>
            </a: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Többek között osztrák orvosok körében terjesztik</a:t>
            </a:r>
            <a:r>
              <a:rPr lang="en-GB">
                <a:solidFill>
                  <a:schemeClr val="tx2"/>
                </a:solidFill>
              </a:rPr>
              <a:t>.</a:t>
            </a:r>
          </a:p>
          <a:p>
            <a:pPr eaLnBrk="0" hangingPunct="0"/>
            <a:r>
              <a:rPr lang="hu-HU">
                <a:solidFill>
                  <a:schemeClr val="tx2"/>
                </a:solidFill>
                <a:latin typeface="Arial" charset="0"/>
              </a:rPr>
              <a:t>A fogyasztói szokások megváltozását várjuk tőle</a:t>
            </a:r>
            <a:r>
              <a:rPr lang="en-GB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28677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3860800"/>
            <a:ext cx="19431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8088" y="1052513"/>
            <a:ext cx="901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\\Ooe2497\festplatte\GGÖ\Festplatte\GGÖ\Bilder\Logo div\ama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5862638"/>
            <a:ext cx="1439862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868363"/>
          </a:xfrm>
        </p:spPr>
        <p:txBody>
          <a:bodyPr/>
          <a:lstStyle/>
          <a:p>
            <a:r>
              <a:rPr lang="hu-HU" smtClean="0">
                <a:latin typeface="Arial" charset="0"/>
              </a:rPr>
              <a:t>Tendenciák és teendők</a:t>
            </a:r>
            <a:r>
              <a:rPr lang="de-AT" smtClean="0"/>
              <a:t>?</a:t>
            </a:r>
          </a:p>
        </p:txBody>
      </p:sp>
      <p:sp>
        <p:nvSpPr>
          <p:cNvPr id="29699" name="Inhaltsplatzhalt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679950"/>
          </a:xfrm>
        </p:spPr>
        <p:txBody>
          <a:bodyPr/>
          <a:lstStyle/>
          <a:p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Termelő támogatása</a:t>
            </a:r>
            <a:r>
              <a:rPr lang="de-AT" sz="2000" smtClean="0">
                <a:solidFill>
                  <a:srgbClr val="FF0000"/>
                </a:solidFill>
              </a:rPr>
              <a:t>!!!</a:t>
            </a:r>
          </a:p>
          <a:p>
            <a:pPr>
              <a:buFontTx/>
              <a:buNone/>
            </a:pPr>
            <a:r>
              <a:rPr lang="de-AT" sz="2000" smtClean="0"/>
              <a:t>	</a:t>
            </a:r>
            <a:r>
              <a:rPr lang="hu-HU" sz="2000" smtClean="0">
                <a:latin typeface="Arial" charset="0"/>
              </a:rPr>
              <a:t>új tartási rendszerekhez</a:t>
            </a:r>
            <a:r>
              <a:rPr lang="de-AT" sz="2000" smtClean="0"/>
              <a:t> </a:t>
            </a:r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új gazdálkodói képességek kellenek</a:t>
            </a:r>
            <a:r>
              <a:rPr lang="de-AT" sz="2000" smtClean="0">
                <a:solidFill>
                  <a:srgbClr val="FF0000"/>
                </a:solidFill>
              </a:rPr>
              <a:t>;</a:t>
            </a:r>
          </a:p>
          <a:p>
            <a:r>
              <a:rPr lang="hu-HU" sz="2000" smtClean="0">
                <a:latin typeface="Arial" charset="0"/>
              </a:rPr>
              <a:t>A </a:t>
            </a:r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címkék, védjegyek további fejlesztése</a:t>
            </a:r>
            <a:r>
              <a:rPr lang="de-AT" sz="2000" smtClean="0">
                <a:solidFill>
                  <a:srgbClr val="FF0000"/>
                </a:solidFill>
              </a:rPr>
              <a:t>, </a:t>
            </a:r>
            <a:r>
              <a:rPr lang="hu-HU" sz="2000" smtClean="0">
                <a:latin typeface="Arial" charset="0"/>
              </a:rPr>
              <a:t>pénz biztosítani rá</a:t>
            </a:r>
            <a:r>
              <a:rPr lang="de-AT" sz="2000" smtClean="0"/>
              <a:t>;</a:t>
            </a:r>
          </a:p>
          <a:p>
            <a:r>
              <a:rPr lang="hu-HU" sz="2000" smtClean="0">
                <a:latin typeface="Arial" charset="0"/>
              </a:rPr>
              <a:t>De több fiatalt kell </a:t>
            </a:r>
            <a:r>
              <a:rPr lang="hu-HU" sz="2000" smtClean="0">
                <a:solidFill>
                  <a:srgbClr val="FF3300"/>
                </a:solidFill>
                <a:latin typeface="Arial" charset="0"/>
              </a:rPr>
              <a:t>meggyőznünk, hogy egyenek tojást</a:t>
            </a:r>
            <a:endParaRPr lang="de-AT" sz="2000" smtClean="0">
              <a:solidFill>
                <a:srgbClr val="FF3300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de-AT" sz="2000" smtClean="0">
                <a:sym typeface="Wingdings" pitchFamily="2" charset="2"/>
              </a:rPr>
              <a:t>	 </a:t>
            </a:r>
            <a:r>
              <a:rPr lang="de-AT" sz="2000" smtClean="0"/>
              <a:t> </a:t>
            </a:r>
            <a:r>
              <a:rPr lang="hu-HU" sz="2000" smtClean="0">
                <a:latin typeface="Arial" charset="0"/>
              </a:rPr>
              <a:t>A tojásevő felhasználó</a:t>
            </a:r>
            <a:r>
              <a:rPr lang="de-AT" sz="2000" smtClean="0"/>
              <a:t>: 60+ / </a:t>
            </a:r>
            <a:r>
              <a:rPr lang="hu-HU" sz="2000" smtClean="0">
                <a:latin typeface="Arial" charset="0"/>
              </a:rPr>
              <a:t>mondjuk el a jó hírt</a:t>
            </a:r>
            <a:r>
              <a:rPr lang="de-AT" sz="2000" smtClean="0"/>
              <a:t>!</a:t>
            </a:r>
          </a:p>
          <a:p>
            <a:r>
              <a:rPr lang="hu-HU" sz="2000" smtClean="0">
                <a:latin typeface="Arial" charset="0"/>
              </a:rPr>
              <a:t>A fiatalok inkább </a:t>
            </a:r>
            <a:r>
              <a:rPr lang="hu-HU" sz="2000" smtClean="0">
                <a:solidFill>
                  <a:srgbClr val="FF3300"/>
                </a:solidFill>
                <a:latin typeface="Arial" charset="0"/>
              </a:rPr>
              <a:t>szabadtartásból vagy bio termelésből vásárolnak</a:t>
            </a:r>
            <a:r>
              <a:rPr lang="de-AT" sz="2000" smtClean="0">
                <a:solidFill>
                  <a:srgbClr val="FF3300"/>
                </a:solidFill>
              </a:rPr>
              <a:t>,</a:t>
            </a:r>
            <a:endParaRPr lang="de-AT" sz="2000" smtClean="0"/>
          </a:p>
          <a:p>
            <a:pPr>
              <a:buFontTx/>
              <a:buNone/>
            </a:pPr>
            <a:r>
              <a:rPr lang="de-AT" sz="2000" smtClean="0"/>
              <a:t>	</a:t>
            </a:r>
            <a:r>
              <a:rPr lang="hu-HU" sz="2000" smtClean="0">
                <a:latin typeface="Arial" charset="0"/>
              </a:rPr>
              <a:t>de kevesebb mennyiséget esetenként</a:t>
            </a:r>
            <a:r>
              <a:rPr lang="de-AT" sz="2000" smtClean="0"/>
              <a:t>; </a:t>
            </a:r>
          </a:p>
          <a:p>
            <a:r>
              <a:rPr lang="hu-HU" sz="2000" smtClean="0">
                <a:latin typeface="Arial" charset="0"/>
              </a:rPr>
              <a:t>A kiskereskedelemben egyre több tojás fogy</a:t>
            </a:r>
            <a:r>
              <a:rPr lang="de-AT" sz="2000" smtClean="0"/>
              <a:t>;</a:t>
            </a:r>
          </a:p>
          <a:p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A fogyasztók elfogadják a magasabb árat</a:t>
            </a:r>
            <a:r>
              <a:rPr lang="de-AT" sz="2000" smtClean="0">
                <a:solidFill>
                  <a:srgbClr val="FF0000"/>
                </a:solidFill>
              </a:rPr>
              <a:t> </a:t>
            </a:r>
            <a:r>
              <a:rPr lang="de-AT" sz="2000" smtClean="0"/>
              <a:t>(</a:t>
            </a:r>
            <a:r>
              <a:rPr lang="hu-HU" sz="2000" smtClean="0">
                <a:latin typeface="Arial" charset="0"/>
              </a:rPr>
              <a:t>átlagosan </a:t>
            </a:r>
            <a:r>
              <a:rPr lang="de-AT" sz="2000" smtClean="0"/>
              <a:t>3,15 EUR </a:t>
            </a:r>
            <a:r>
              <a:rPr lang="hu-HU" sz="2000" smtClean="0">
                <a:latin typeface="Arial" charset="0"/>
              </a:rPr>
              <a:t>vásárlásonként</a:t>
            </a:r>
            <a:r>
              <a:rPr lang="de-AT" sz="2000" smtClean="0"/>
              <a:t>)</a:t>
            </a:r>
          </a:p>
          <a:p>
            <a:r>
              <a:rPr lang="hu-HU" sz="2000" smtClean="0">
                <a:latin typeface="Arial" charset="0"/>
              </a:rPr>
              <a:t>Új </a:t>
            </a:r>
            <a:r>
              <a:rPr lang="de-AT" sz="2000" smtClean="0">
                <a:solidFill>
                  <a:srgbClr val="FF0000"/>
                </a:solidFill>
              </a:rPr>
              <a:t>Y</a:t>
            </a:r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 nemzedék</a:t>
            </a:r>
            <a:r>
              <a:rPr lang="de-AT" sz="2000" smtClean="0">
                <a:solidFill>
                  <a:srgbClr val="FF0000"/>
                </a:solidFill>
              </a:rPr>
              <a:t>  - „</a:t>
            </a:r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Miért</a:t>
            </a:r>
            <a:r>
              <a:rPr lang="de-AT" sz="2000" smtClean="0">
                <a:solidFill>
                  <a:srgbClr val="FF0000"/>
                </a:solidFill>
              </a:rPr>
              <a:t>?“ </a:t>
            </a:r>
            <a:r>
              <a:rPr lang="de-AT" sz="2000" smtClean="0"/>
              <a:t>– </a:t>
            </a:r>
            <a:r>
              <a:rPr lang="hu-HU" sz="2000" smtClean="0">
                <a:latin typeface="Arial" charset="0"/>
              </a:rPr>
              <a:t>többet akar tudni</a:t>
            </a:r>
            <a:r>
              <a:rPr lang="de-AT" sz="2000" smtClean="0"/>
              <a:t>!</a:t>
            </a:r>
          </a:p>
          <a:p>
            <a:r>
              <a:rPr lang="hu-HU" sz="2000" smtClean="0">
                <a:latin typeface="Arial" charset="0"/>
              </a:rPr>
              <a:t>A tartási rendszer</a:t>
            </a:r>
            <a:r>
              <a:rPr lang="de-AT" sz="2000" smtClean="0"/>
              <a:t> </a:t>
            </a:r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kötelező bejelentését</a:t>
            </a:r>
            <a:r>
              <a:rPr lang="de-AT" sz="2000" smtClean="0">
                <a:solidFill>
                  <a:srgbClr val="FF0000"/>
                </a:solidFill>
              </a:rPr>
              <a:t> </a:t>
            </a:r>
            <a:r>
              <a:rPr lang="hu-HU" sz="2000" smtClean="0">
                <a:latin typeface="Arial" charset="0"/>
              </a:rPr>
              <a:t>akarjuk, a feldolgozott élelmiszerben és gasztronómiai céllal fogyasztott tojásoknál</a:t>
            </a:r>
            <a:r>
              <a:rPr lang="de-AT" sz="2000" smtClean="0"/>
              <a:t>.</a:t>
            </a:r>
          </a:p>
          <a:p>
            <a:r>
              <a:rPr lang="hu-HU" sz="2000" smtClean="0">
                <a:solidFill>
                  <a:srgbClr val="FF0000"/>
                </a:solidFill>
                <a:latin typeface="Arial" charset="0"/>
              </a:rPr>
              <a:t>Növeljük a fogyasztó bizalmát</a:t>
            </a:r>
            <a:r>
              <a:rPr lang="de-AT" sz="2000" smtClean="0">
                <a:solidFill>
                  <a:srgbClr val="FF0000"/>
                </a:solidFill>
              </a:rPr>
              <a:t> </a:t>
            </a:r>
            <a:r>
              <a:rPr lang="de-AT" sz="2000" smtClean="0"/>
              <a:t>– </a:t>
            </a:r>
            <a:r>
              <a:rPr lang="hu-HU" sz="2000" smtClean="0">
                <a:latin typeface="Arial" charset="0"/>
              </a:rPr>
              <a:t>nyitott gazdaságok</a:t>
            </a:r>
            <a:r>
              <a:rPr lang="de-AT" sz="2000" smtClean="0"/>
              <a:t>!</a:t>
            </a:r>
          </a:p>
          <a:p>
            <a:pPr>
              <a:buFontTx/>
              <a:buNone/>
            </a:pPr>
            <a:endParaRPr lang="de-AT" smtClean="0"/>
          </a:p>
          <a:p>
            <a:pPr>
              <a:buFontTx/>
              <a:buNone/>
            </a:pPr>
            <a:endParaRPr lang="de-AT" smtClean="0"/>
          </a:p>
        </p:txBody>
      </p:sp>
      <p:sp>
        <p:nvSpPr>
          <p:cNvPr id="29700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2970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E13B8D1-BE6A-48E3-BF69-FEE177FE073F}" type="slidenum">
              <a:rPr lang="de-DE" smtClean="0"/>
              <a:pPr/>
              <a:t>28</a:t>
            </a:fld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© ZAG 2005</a:t>
            </a:r>
          </a:p>
        </p:txBody>
      </p:sp>
      <p:sp>
        <p:nvSpPr>
          <p:cNvPr id="3072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11C8611-042D-4085-B38E-548610B015D5}" type="slidenum">
              <a:rPr lang="de-DE" smtClean="0"/>
              <a:pPr/>
              <a:t>29</a:t>
            </a:fld>
            <a:endParaRPr lang="de-DE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 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075" y="692150"/>
            <a:ext cx="8229600" cy="5473700"/>
          </a:xfrm>
        </p:spPr>
        <p:txBody>
          <a:bodyPr/>
          <a:lstStyle/>
          <a:p>
            <a:pPr algn="ctr">
              <a:buFontTx/>
              <a:buNone/>
            </a:pPr>
            <a:r>
              <a:rPr lang="hu-HU" sz="3200" smtClean="0">
                <a:latin typeface="Arial" charset="0"/>
              </a:rPr>
              <a:t>Köszönöm a </a:t>
            </a:r>
          </a:p>
          <a:p>
            <a:pPr algn="ctr">
              <a:buFontTx/>
              <a:buNone/>
            </a:pPr>
            <a:r>
              <a:rPr lang="hu-HU" sz="3200" smtClean="0">
                <a:latin typeface="Arial" charset="0"/>
              </a:rPr>
              <a:t>figyelmet</a:t>
            </a:r>
            <a:r>
              <a:rPr lang="de-DE" sz="3200" smtClean="0"/>
              <a:t>! </a:t>
            </a:r>
          </a:p>
          <a:p>
            <a:pPr algn="ctr">
              <a:buFontTx/>
              <a:buNone/>
            </a:pPr>
            <a:r>
              <a:rPr lang="hu-HU" sz="3200" smtClean="0">
                <a:latin typeface="Arial" charset="0"/>
              </a:rPr>
              <a:t>és</a:t>
            </a:r>
            <a:endParaRPr lang="de-DE" sz="3200" smtClean="0">
              <a:latin typeface="Arial" charset="0"/>
            </a:endParaRPr>
          </a:p>
          <a:p>
            <a:pPr algn="ctr">
              <a:buFontTx/>
              <a:buNone/>
            </a:pPr>
            <a:r>
              <a:rPr lang="hu-HU" sz="3200" smtClean="0">
                <a:solidFill>
                  <a:srgbClr val="FF0000"/>
                </a:solidFill>
                <a:latin typeface="Arial" charset="0"/>
              </a:rPr>
              <a:t>Boldog Tojás Világnapot kívánok </a:t>
            </a:r>
            <a:r>
              <a:rPr lang="de-DE" sz="3200" smtClean="0">
                <a:solidFill>
                  <a:srgbClr val="FF0000"/>
                </a:solidFill>
              </a:rPr>
              <a:t>2012</a:t>
            </a:r>
            <a:r>
              <a:rPr lang="hu-HU" sz="3200" smtClean="0">
                <a:solidFill>
                  <a:srgbClr val="FF0000"/>
                </a:solidFill>
                <a:latin typeface="Arial" charset="0"/>
              </a:rPr>
              <a:t>-ben</a:t>
            </a:r>
            <a:r>
              <a:rPr lang="de-DE" sz="3200" smtClean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3357563"/>
            <a:ext cx="4433887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AG3">
  <a:themeElements>
    <a:clrScheme name="ZAG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ZAG3">
      <a:majorFont>
        <a:latin typeface="TheSans B5 Plain"/>
        <a:ea typeface=""/>
        <a:cs typeface=""/>
      </a:majorFont>
      <a:minorFont>
        <a:latin typeface="TheSans B5 Plai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ZAG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AG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AG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AG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AG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AG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AG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ZAG3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ZAG3">
    <a:majorFont>
      <a:latin typeface="TheSans B5 Plain"/>
      <a:ea typeface=""/>
      <a:cs typeface=""/>
    </a:majorFont>
    <a:minorFont>
      <a:latin typeface="TheSans B5 Plain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ZAG3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ZAG3">
    <a:majorFont>
      <a:latin typeface="TheSans B5 Plain"/>
      <a:ea typeface=""/>
      <a:cs typeface=""/>
    </a:majorFont>
    <a:minorFont>
      <a:latin typeface="TheSans B5 Plain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ZAG3</Template>
  <TotalTime>360</TotalTime>
  <Words>1185</Words>
  <Application>Microsoft Office PowerPoint</Application>
  <PresentationFormat>Diavetítés a képernyőre (4:3 oldalarány)</PresentationFormat>
  <Paragraphs>452</Paragraphs>
  <Slides>29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29</vt:i4>
      </vt:variant>
    </vt:vector>
  </HeadingPairs>
  <TitlesOfParts>
    <vt:vector size="32" baseType="lpstr">
      <vt:lpstr>ZAG3</vt:lpstr>
      <vt:lpstr>Worksheet</vt:lpstr>
      <vt:lpstr>Diagramm</vt:lpstr>
      <vt:lpstr> </vt:lpstr>
      <vt:lpstr>Ausztria</vt:lpstr>
      <vt:lpstr>Ausztria  Tojástermelés 2012-ben:</vt:lpstr>
      <vt:lpstr>Jogi követelmények  KETRECES TARTÁS TILTÁSA   tojók számára Ausztriában, 1999/74/EK irányelv</vt:lpstr>
      <vt:lpstr> </vt:lpstr>
      <vt:lpstr>Önellátási szint tojásból Tendenciák 1994 és 2012 között</vt:lpstr>
      <vt:lpstr>Tartási rendszerek   Ausztriában 2011. január</vt:lpstr>
      <vt:lpstr>Ki veszi meg a tojást?</vt:lpstr>
      <vt:lpstr>Kiskereskedők:</vt:lpstr>
      <vt:lpstr>Kiskereskedők: A címkézési program fontossága  _________________________    </vt:lpstr>
      <vt:lpstr>11. dia</vt:lpstr>
      <vt:lpstr>12. dia</vt:lpstr>
      <vt:lpstr>13. dia</vt:lpstr>
      <vt:lpstr>14. dia</vt:lpstr>
      <vt:lpstr>Minőség biztosítás  takarmányozásnál</vt:lpstr>
      <vt:lpstr>Az AMA  minőségi védjegy alapja </vt:lpstr>
      <vt:lpstr>Az AMA minőségi védjegyének növekvő elismertsége  az AMA bio minősítésének is</vt:lpstr>
      <vt:lpstr>  Bizalom az AMA védjegyében</vt:lpstr>
      <vt:lpstr>19. dia</vt:lpstr>
      <vt:lpstr> Imázs kampány</vt:lpstr>
      <vt:lpstr> </vt:lpstr>
      <vt:lpstr>Közönségkapcsolat  az egészségügyi miniszterrel</vt:lpstr>
      <vt:lpstr>Fogyasztói tájékoztatás</vt:lpstr>
      <vt:lpstr>Tojás világnap</vt:lpstr>
      <vt:lpstr> Termelői tájékoztatás  </vt:lpstr>
      <vt:lpstr>26. dia</vt:lpstr>
      <vt:lpstr> </vt:lpstr>
      <vt:lpstr>Tendenciák és teendők?</vt:lpstr>
      <vt:lpstr> </vt:lpstr>
    </vt:vector>
  </TitlesOfParts>
  <Company>LFRZ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</dc:title>
  <dc:creator>h61</dc:creator>
  <cp:lastModifiedBy>MGyörgyi</cp:lastModifiedBy>
  <cp:revision>72</cp:revision>
  <cp:lastPrinted>2012-10-09T12:32:17Z</cp:lastPrinted>
  <dcterms:created xsi:type="dcterms:W3CDTF">2005-10-12T11:10:05Z</dcterms:created>
  <dcterms:modified xsi:type="dcterms:W3CDTF">2012-10-16T09:28:14Z</dcterms:modified>
</cp:coreProperties>
</file>