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5" r:id="rId1"/>
  </p:sldMasterIdLst>
  <p:notesMasterIdLst>
    <p:notesMasterId r:id="rId16"/>
  </p:notesMasterIdLst>
  <p:handoutMasterIdLst>
    <p:handoutMasterId r:id="rId17"/>
  </p:handoutMasterIdLst>
  <p:sldIdLst>
    <p:sldId id="317" r:id="rId2"/>
    <p:sldId id="513" r:id="rId3"/>
    <p:sldId id="528" r:id="rId4"/>
    <p:sldId id="489" r:id="rId5"/>
    <p:sldId id="516" r:id="rId6"/>
    <p:sldId id="529" r:id="rId7"/>
    <p:sldId id="495" r:id="rId8"/>
    <p:sldId id="501" r:id="rId9"/>
    <p:sldId id="522" r:id="rId10"/>
    <p:sldId id="523" r:id="rId11"/>
    <p:sldId id="449" r:id="rId12"/>
    <p:sldId id="448" r:id="rId13"/>
    <p:sldId id="526" r:id="rId14"/>
    <p:sldId id="417" r:id="rId15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logh Attila" initials="" lastIdx="0" clrIdx="0"/>
  <p:cmAuthor id="1" name="Gábriel Péter" initials="GP" lastIdx="7" clrIdx="1"/>
  <p:cmAuthor id="2" name="Gódor Emőke" initials="GE" lastIdx="1" clrIdx="2"/>
  <p:cmAuthor id="3" name="Varga Dóra" initials="VD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D110F"/>
    <a:srgbClr val="FF5050"/>
    <a:srgbClr val="CCFFFF"/>
    <a:srgbClr val="66FFFF"/>
    <a:srgbClr val="FFCC66"/>
    <a:srgbClr val="00CC99"/>
    <a:srgbClr val="99FFCC"/>
    <a:srgbClr val="FFCCFF"/>
    <a:srgbClr val="CAE8E1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551" autoAdjust="0"/>
    <p:restoredTop sz="94548" autoAdjust="0"/>
  </p:normalViewPr>
  <p:slideViewPr>
    <p:cSldViewPr>
      <p:cViewPr>
        <p:scale>
          <a:sx n="75" d="100"/>
          <a:sy n="75" d="100"/>
        </p:scale>
        <p:origin x="-754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82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BTTSRV01\Munka\Moln&#225;r%20Gy&#246;rgyi\Btt%20titk&#225;r\toj&#225;ssz&#246;vets&#233;g\toj&#225;s%20vil&#225;gnap\2015\sajt&#243;t&#225;j&#233;koztat&#243;\h&#225;tt&#233;ranyagok%20Laci%20el&#337;ad&#225;s&#225;hoz\Tojas-termeles-jerce-fogyaszta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VargaDo\AppData\Local\Microsoft\Windows\Temporary%20Internet%20Files\Content.Outlook\KMJWCFQL\M&#225;solat%20eredetijeM&#225;solat%20eredetijeh3_2_1.xls" TargetMode="External"/><Relationship Id="rId1" Type="http://schemas.openxmlformats.org/officeDocument/2006/relationships/image" Target="../media/image5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endParaRPr lang="hu-HU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967232"/>
        <c:axId val="111413504"/>
      </c:barChart>
      <c:catAx>
        <c:axId val="109967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hu-HU"/>
          </a:p>
        </c:txPr>
        <c:crossAx val="111413504"/>
        <c:crosses val="autoZero"/>
        <c:auto val="1"/>
        <c:lblAlgn val="ctr"/>
        <c:lblOffset val="100"/>
        <c:noMultiLvlLbl val="0"/>
      </c:catAx>
      <c:valAx>
        <c:axId val="111413504"/>
        <c:scaling>
          <c:orientation val="minMax"/>
          <c:max val="1600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hu-HU"/>
          </a:p>
        </c:txPr>
        <c:crossAx val="1099672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789728389967254E-2"/>
          <c:y val="0.10316327122874225"/>
          <c:w val="0.94221392728850228"/>
          <c:h val="0.82652458064890588"/>
        </c:manualLayout>
      </c:layout>
      <c:lineChart>
        <c:grouping val="standard"/>
        <c:varyColors val="0"/>
        <c:ser>
          <c:idx val="1"/>
          <c:order val="0"/>
          <c:tx>
            <c:strRef>
              <c:f>Tojás!$B$2:$B$4</c:f>
              <c:strCache>
                <c:ptCount val="1"/>
              </c:strCache>
            </c:strRef>
          </c:tx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Tojás!$B$5:$B$40</c:f>
            </c:numRef>
          </c:val>
          <c:smooth val="0"/>
        </c:ser>
        <c:ser>
          <c:idx val="2"/>
          <c:order val="1"/>
          <c:tx>
            <c:strRef>
              <c:f>Tojás!$C$2:$C$4</c:f>
              <c:strCache>
                <c:ptCount val="1"/>
              </c:strCache>
            </c:strRef>
          </c:tx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Tojás!$C$5:$C$40</c:f>
            </c:numRef>
          </c:val>
          <c:smooth val="0"/>
        </c:ser>
        <c:ser>
          <c:idx val="3"/>
          <c:order val="2"/>
          <c:tx>
            <c:strRef>
              <c:f>Tojás!$D$2:$D$4</c:f>
              <c:strCache>
                <c:ptCount val="1"/>
              </c:strCache>
            </c:strRef>
          </c:tx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Tojás!$D$5:$D$40</c:f>
            </c:numRef>
          </c:val>
          <c:smooth val="0"/>
        </c:ser>
        <c:ser>
          <c:idx val="4"/>
          <c:order val="3"/>
          <c:tx>
            <c:strRef>
              <c:f>Tojás!$E$2:$E$4</c:f>
              <c:strCache>
                <c:ptCount val="1"/>
              </c:strCache>
            </c:strRef>
          </c:tx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Tojás!$E$5:$E$40</c:f>
            </c:numRef>
          </c:val>
          <c:smooth val="0"/>
        </c:ser>
        <c:ser>
          <c:idx val="5"/>
          <c:order val="4"/>
          <c:tx>
            <c:strRef>
              <c:f>Tojás!$F$2:$F$4</c:f>
              <c:strCache>
                <c:ptCount val="1"/>
              </c:strCache>
            </c:strRef>
          </c:tx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Tojás!$F$5:$F$40</c:f>
            </c:numRef>
          </c:val>
          <c:smooth val="0"/>
        </c:ser>
        <c:ser>
          <c:idx val="6"/>
          <c:order val="5"/>
          <c:tx>
            <c:strRef>
              <c:f>Tojás!$G$2:$G$4</c:f>
              <c:strCache>
                <c:ptCount val="1"/>
              </c:strCache>
            </c:strRef>
          </c:tx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Tojás!$G$5:$G$40</c:f>
            </c:numRef>
          </c:val>
          <c:smooth val="0"/>
        </c:ser>
        <c:ser>
          <c:idx val="7"/>
          <c:order val="6"/>
          <c:tx>
            <c:strRef>
              <c:f>Tojás!$H$2:$H$4</c:f>
              <c:strCache>
                <c:ptCount val="1"/>
              </c:strCache>
            </c:strRef>
          </c:tx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Tojás!$H$5:$H$40</c:f>
            </c:numRef>
          </c:val>
          <c:smooth val="0"/>
        </c:ser>
        <c:ser>
          <c:idx val="8"/>
          <c:order val="7"/>
          <c:tx>
            <c:strRef>
              <c:f>Tojás!$I$2:$I$4</c:f>
              <c:strCache>
                <c:ptCount val="1"/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Tojás!$A$5:$A$40</c:f>
              <c:numCache>
                <c:formatCode>General</c:formatCode>
                <c:ptCount val="36"/>
              </c:numCache>
            </c:numRef>
          </c:cat>
          <c:val>
            <c:numRef>
              <c:f>Tojás!$I$5:$I$40</c:f>
              <c:numCache>
                <c:formatCode>General</c:formatCode>
                <c:ptCount val="36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438912"/>
        <c:axId val="114440448"/>
      </c:lineChart>
      <c:catAx>
        <c:axId val="1144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hu-HU"/>
          </a:p>
        </c:txPr>
        <c:crossAx val="114440448"/>
        <c:crosses val="autoZero"/>
        <c:auto val="1"/>
        <c:lblAlgn val="ctr"/>
        <c:lblOffset val="100"/>
        <c:noMultiLvlLbl val="0"/>
      </c:catAx>
      <c:valAx>
        <c:axId val="114440448"/>
        <c:scaling>
          <c:orientation val="minMax"/>
        </c:scaling>
        <c:delete val="1"/>
        <c:axPos val="l"/>
        <c:numFmt formatCode="#,##0__" sourceLinked="1"/>
        <c:majorTickMark val="none"/>
        <c:minorTickMark val="none"/>
        <c:tickLblPos val="nextTo"/>
        <c:crossAx val="114438912"/>
        <c:crosses val="autoZero"/>
        <c:crossBetween val="between"/>
      </c:valAx>
      <c:spPr>
        <a:blipFill dpi="0" rotWithShape="1">
          <a:blip xmlns:r="http://schemas.openxmlformats.org/officeDocument/2006/relationships" r:embed="rId1">
            <a:alphaModFix amt="30000"/>
          </a:blip>
          <a:srcRect/>
          <a:stretch>
            <a:fillRect/>
          </a:stretch>
        </a:blipFill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hu-H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Magyarország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Munka1!$A$2:$A$15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Munka1!$B$2:$B$15</c:f>
              <c:numCache>
                <c:formatCode>#,##0__</c:formatCode>
                <c:ptCount val="14"/>
                <c:pt idx="0">
                  <c:v>275</c:v>
                </c:pt>
                <c:pt idx="1">
                  <c:v>284</c:v>
                </c:pt>
                <c:pt idx="2">
                  <c:v>301</c:v>
                </c:pt>
                <c:pt idx="3">
                  <c:v>288</c:v>
                </c:pt>
                <c:pt idx="4">
                  <c:v>292</c:v>
                </c:pt>
                <c:pt idx="5">
                  <c:v>280</c:v>
                </c:pt>
                <c:pt idx="6">
                  <c:v>273</c:v>
                </c:pt>
                <c:pt idx="7">
                  <c:v>270</c:v>
                </c:pt>
                <c:pt idx="8">
                  <c:v>261</c:v>
                </c:pt>
                <c:pt idx="9">
                  <c:v>247</c:v>
                </c:pt>
                <c:pt idx="10">
                  <c:v>235</c:v>
                </c:pt>
                <c:pt idx="11">
                  <c:v>217</c:v>
                </c:pt>
                <c:pt idx="12">
                  <c:v>215</c:v>
                </c:pt>
                <c:pt idx="13">
                  <c:v>214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EU átlag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Munka1!$A$2:$A$15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Munka1!$C$2:$C$15</c:f>
              <c:numCache>
                <c:formatCode>General</c:formatCode>
                <c:ptCount val="14"/>
                <c:pt idx="0">
                  <c:v>227</c:v>
                </c:pt>
                <c:pt idx="1">
                  <c:v>226</c:v>
                </c:pt>
                <c:pt idx="2">
                  <c:v>225</c:v>
                </c:pt>
                <c:pt idx="3">
                  <c:v>224</c:v>
                </c:pt>
                <c:pt idx="4">
                  <c:v>223</c:v>
                </c:pt>
                <c:pt idx="5">
                  <c:v>222</c:v>
                </c:pt>
                <c:pt idx="6">
                  <c:v>224</c:v>
                </c:pt>
                <c:pt idx="7">
                  <c:v>225</c:v>
                </c:pt>
                <c:pt idx="8">
                  <c:v>227</c:v>
                </c:pt>
                <c:pt idx="9">
                  <c:v>220</c:v>
                </c:pt>
                <c:pt idx="10">
                  <c:v>220</c:v>
                </c:pt>
                <c:pt idx="11">
                  <c:v>220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468736"/>
        <c:axId val="114470272"/>
      </c:lineChart>
      <c:catAx>
        <c:axId val="114468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4470272"/>
        <c:crosses val="autoZero"/>
        <c:auto val="1"/>
        <c:lblAlgn val="ctr"/>
        <c:lblOffset val="100"/>
        <c:noMultiLvlLbl val="0"/>
      </c:catAx>
      <c:valAx>
        <c:axId val="114470272"/>
        <c:scaling>
          <c:orientation val="minMax"/>
        </c:scaling>
        <c:delete val="0"/>
        <c:axPos val="l"/>
        <c:majorGridlines/>
        <c:numFmt formatCode="#,##0__" sourceLinked="1"/>
        <c:majorTickMark val="out"/>
        <c:minorTickMark val="none"/>
        <c:tickLblPos val="nextTo"/>
        <c:crossAx val="114468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12CC37-CC32-4E40-AEF0-92F0D1722B59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B5C8F30F-3ECC-4B66-B987-6DA9766164EF}">
      <dgm:prSet phldrT="[Szöveg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hu-HU" altLang="hu-HU" sz="1400" b="1" u="none" dirty="0" smtClean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546687E2-8F4B-4A7F-B714-499463AADEDB}" type="parTrans" cxnId="{E709E171-628C-40E9-BF2E-66D868A5EA7F}">
      <dgm:prSet/>
      <dgm:spPr/>
      <dgm:t>
        <a:bodyPr/>
        <a:lstStyle/>
        <a:p>
          <a:endParaRPr lang="hu-HU"/>
        </a:p>
      </dgm:t>
    </dgm:pt>
    <dgm:pt modelId="{CEE9692C-B55D-4439-95CD-7542638B6EDE}" type="sibTrans" cxnId="{E709E171-628C-40E9-BF2E-66D868A5EA7F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hu-HU" dirty="0"/>
        </a:p>
      </dgm:t>
    </dgm:pt>
    <dgm:pt modelId="{EE7FD045-D0EE-413E-A923-87A84C356AC7}">
      <dgm:prSet phldrT="[Szöveg]" custT="1"/>
      <dgm:spPr/>
      <dgm:t>
        <a:bodyPr/>
        <a:lstStyle/>
        <a:p>
          <a:pPr algn="ctr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Benyújtás első szakasza:</a:t>
          </a:r>
          <a:endParaRPr lang="hu-H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3151E8-2C5E-4BB5-B01B-596AF2EFDF88}" type="parTrans" cxnId="{185F6A02-4AFE-4A72-9589-CE84CE6382E3}">
      <dgm:prSet/>
      <dgm:spPr/>
      <dgm:t>
        <a:bodyPr/>
        <a:lstStyle/>
        <a:p>
          <a:endParaRPr lang="hu-HU"/>
        </a:p>
      </dgm:t>
    </dgm:pt>
    <dgm:pt modelId="{3482757A-07D8-441F-A383-DE52E0E021AA}" type="sibTrans" cxnId="{185F6A02-4AFE-4A72-9589-CE84CE6382E3}">
      <dgm:prSet/>
      <dgm:spPr/>
      <dgm:t>
        <a:bodyPr/>
        <a:lstStyle/>
        <a:p>
          <a:endParaRPr lang="hu-HU"/>
        </a:p>
      </dgm:t>
    </dgm:pt>
    <dgm:pt modelId="{9E0CD2B1-E3AC-4675-81EE-72FC873ABFD1}">
      <dgm:prSet phldrT="[Szöveg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Támogatási intenzitás:</a:t>
          </a:r>
        </a:p>
        <a:p>
          <a:pPr marL="177800" indent="0" algn="l">
            <a:lnSpc>
              <a:spcPct val="100000"/>
            </a:lnSpc>
            <a:spcAft>
              <a:spcPts val="0"/>
            </a:spcAft>
          </a:pP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Egyéni Konvergencia: 50% </a:t>
          </a:r>
          <a:r>
            <a:rPr lang="hu-HU" altLang="hu-H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Közép-Mo-i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régió: 40% </a:t>
          </a:r>
        </a:p>
        <a:p>
          <a:pPr marL="177800" indent="0" algn="l">
            <a:lnSpc>
              <a:spcPct val="100000"/>
            </a:lnSpc>
            <a:spcAft>
              <a:spcPts val="0"/>
            </a:spcAft>
          </a:pP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Fiatal gazda: + 10% </a:t>
          </a:r>
        </a:p>
        <a:p>
          <a:pPr marL="177800" indent="0" algn="l">
            <a:lnSpc>
              <a:spcPct val="100000"/>
            </a:lnSpc>
            <a:spcAft>
              <a:spcPts val="0"/>
            </a:spcAft>
          </a:pP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Kollektív pályázat: +10%</a:t>
          </a:r>
          <a:endParaRPr lang="hu-HU" sz="1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D4F30B-2879-4969-9EFD-E430495C81AF}" type="parTrans" cxnId="{72E91038-3E68-4D08-8EB8-C4CBABD950AA}">
      <dgm:prSet/>
      <dgm:spPr/>
      <dgm:t>
        <a:bodyPr/>
        <a:lstStyle/>
        <a:p>
          <a:endParaRPr lang="hu-HU"/>
        </a:p>
      </dgm:t>
    </dgm:pt>
    <dgm:pt modelId="{09A167C8-80E0-45E6-8496-0412D7841E47}" type="sibTrans" cxnId="{72E91038-3E68-4D08-8EB8-C4CBABD950A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hu-HU"/>
        </a:p>
      </dgm:t>
    </dgm:pt>
    <dgm:pt modelId="{4B18DD70-ADF6-4905-ABF3-1B7718CDFD6D}">
      <dgm:prSet phldrT="[Szöveg]" custT="1"/>
      <dgm:spPr/>
      <dgm:t>
        <a:bodyPr/>
        <a:lstStyle/>
        <a:p>
          <a:pPr algn="l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Jogosultak:</a:t>
          </a:r>
          <a:endParaRPr lang="hu-H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AA6869-1F34-4306-B76B-A76E3FE436B3}" type="parTrans" cxnId="{1FD40F59-134D-447E-A13A-706377528EF5}">
      <dgm:prSet/>
      <dgm:spPr/>
      <dgm:t>
        <a:bodyPr/>
        <a:lstStyle/>
        <a:p>
          <a:endParaRPr lang="hu-HU"/>
        </a:p>
      </dgm:t>
    </dgm:pt>
    <dgm:pt modelId="{FFA7D623-2A47-4B8E-945F-04A4664E9A7F}" type="sibTrans" cxnId="{1FD40F59-134D-447E-A13A-706377528EF5}">
      <dgm:prSet/>
      <dgm:spPr/>
      <dgm:t>
        <a:bodyPr/>
        <a:lstStyle/>
        <a:p>
          <a:endParaRPr lang="hu-HU"/>
        </a:p>
      </dgm:t>
    </dgm:pt>
    <dgm:pt modelId="{FE5C786B-1149-4450-94AD-CA8AFF900DBA}">
      <dgm:prSet phldrT="[Szöveg]" custT="1"/>
      <dgm:spPr/>
      <dgm:t>
        <a:bodyPr/>
        <a:lstStyle/>
        <a:p>
          <a:pPr algn="ctr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Felhívás megjelenése: </a:t>
          </a:r>
        </a:p>
        <a:p>
          <a:pPr algn="ctr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2015.11.20.</a:t>
          </a:r>
        </a:p>
        <a:p>
          <a:pPr algn="ctr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módosítva: 2016.01.08.</a:t>
          </a:r>
          <a:endParaRPr lang="hu-HU" sz="1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DB13CE-9AF2-44E3-87A6-F0AB8E71CD88}" type="parTrans" cxnId="{4C8EE9B9-1230-43E7-8D8C-E7261259E45C}">
      <dgm:prSet/>
      <dgm:spPr/>
      <dgm:t>
        <a:bodyPr/>
        <a:lstStyle/>
        <a:p>
          <a:endParaRPr lang="hu-HU"/>
        </a:p>
      </dgm:t>
    </dgm:pt>
    <dgm:pt modelId="{131EE6BD-87D1-4D7D-83F9-CA81EEA4834C}" type="sibTrans" cxnId="{4C8EE9B9-1230-43E7-8D8C-E7261259E45C}">
      <dgm:prSet/>
      <dgm:spPr/>
      <dgm:t>
        <a:bodyPr/>
        <a:lstStyle/>
        <a:p>
          <a:endParaRPr lang="hu-HU"/>
        </a:p>
      </dgm:t>
    </dgm:pt>
    <dgm:pt modelId="{57C91668-232D-49FF-96C3-FACB42AB1DE3}">
      <dgm:prSet custT="1"/>
      <dgm:spPr/>
      <dgm:t>
        <a:bodyPr/>
        <a:lstStyle/>
        <a:p>
          <a:pPr algn="ctr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2016.01.11. – 2016.02.12.</a:t>
          </a:r>
          <a:endParaRPr lang="hu-HU" sz="1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27B37C-D094-44A7-AFF1-5DBBCDFDAE78}" type="parTrans" cxnId="{F3055065-090D-4479-A199-D268749E7FDD}">
      <dgm:prSet/>
      <dgm:spPr/>
      <dgm:t>
        <a:bodyPr/>
        <a:lstStyle/>
        <a:p>
          <a:endParaRPr lang="hu-HU"/>
        </a:p>
      </dgm:t>
    </dgm:pt>
    <dgm:pt modelId="{C434E217-32AF-4925-887C-90C5A0CCFD87}" type="sibTrans" cxnId="{F3055065-090D-4479-A199-D268749E7FDD}">
      <dgm:prSet/>
      <dgm:spPr/>
      <dgm:t>
        <a:bodyPr/>
        <a:lstStyle/>
        <a:p>
          <a:endParaRPr lang="hu-HU"/>
        </a:p>
      </dgm:t>
    </dgm:pt>
    <dgm:pt modelId="{0B2A46A4-3578-4D3D-A2AB-1D8FC4D6F997}">
      <dgm:prSet custT="1"/>
      <dgm:spPr/>
      <dgm:t>
        <a:bodyPr/>
        <a:lstStyle/>
        <a:p>
          <a:pPr algn="l"/>
          <a:r>
            <a:rPr lang="hu-HU" altLang="hu-H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mg.-i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termelők</a:t>
          </a:r>
        </a:p>
        <a:p>
          <a:pPr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min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6000 € STÉ</a:t>
          </a:r>
          <a:endParaRPr lang="hu-H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780C9A-4E84-4623-89BE-D9BEA0C79527}" type="parTrans" cxnId="{061D9244-63C6-48CA-9FE1-4C18B3CD3C59}">
      <dgm:prSet/>
      <dgm:spPr/>
      <dgm:t>
        <a:bodyPr/>
        <a:lstStyle/>
        <a:p>
          <a:endParaRPr lang="hu-HU"/>
        </a:p>
      </dgm:t>
    </dgm:pt>
    <dgm:pt modelId="{21B13490-612A-4F23-8E70-845550789885}" type="sibTrans" cxnId="{061D9244-63C6-48CA-9FE1-4C18B3CD3C59}">
      <dgm:prSet/>
      <dgm:spPr/>
      <dgm:t>
        <a:bodyPr/>
        <a:lstStyle/>
        <a:p>
          <a:endParaRPr lang="hu-HU"/>
        </a:p>
      </dgm:t>
    </dgm:pt>
    <dgm:pt modelId="{AA4F8F0D-1EA2-428D-B50C-1AF13F13B08A}">
      <dgm:prSet custT="1"/>
      <dgm:spPr/>
      <dgm:t>
        <a:bodyPr/>
        <a:lstStyle/>
        <a:p>
          <a:pPr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min. 50% </a:t>
          </a:r>
          <a:r>
            <a:rPr lang="hu-HU" altLang="hu-H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mg.-i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árbevétel </a:t>
          </a:r>
          <a:endParaRPr lang="hu-H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CD59E3-5549-4569-B36C-E0656E3813BD}" type="parTrans" cxnId="{79128B9C-30A7-44F1-A74D-75DE20CC0F90}">
      <dgm:prSet/>
      <dgm:spPr/>
      <dgm:t>
        <a:bodyPr/>
        <a:lstStyle/>
        <a:p>
          <a:endParaRPr lang="hu-HU"/>
        </a:p>
      </dgm:t>
    </dgm:pt>
    <dgm:pt modelId="{0C57EE4F-743B-47D3-BB6B-2510215DDA82}" type="sibTrans" cxnId="{79128B9C-30A7-44F1-A74D-75DE20CC0F90}">
      <dgm:prSet/>
      <dgm:spPr/>
      <dgm:t>
        <a:bodyPr/>
        <a:lstStyle/>
        <a:p>
          <a:endParaRPr lang="hu-HU"/>
        </a:p>
      </dgm:t>
    </dgm:pt>
    <dgm:pt modelId="{A90AFBC9-34D3-468D-A1B6-54A2BCC55FBE}">
      <dgm:prSet phldrT="[Szöveg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marL="177800" indent="0" algn="ctr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Max. támogatási összeg:</a:t>
          </a:r>
        </a:p>
        <a:p>
          <a:pPr marL="355600" indent="0"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Egyéni: 50 millió Ft </a:t>
          </a:r>
        </a:p>
        <a:p>
          <a:pPr marL="355600" indent="0"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Kollektív: 100 millió Ft</a:t>
          </a:r>
          <a:endParaRPr lang="hu-H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1F2B33-A0F8-410E-84DC-31CF8AC7CC91}" type="sibTrans" cxnId="{F9239371-7F94-453B-AB16-48B6796A34C8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hu-HU"/>
        </a:p>
      </dgm:t>
    </dgm:pt>
    <dgm:pt modelId="{46C815A6-525D-41F5-8706-322C1270FED0}" type="parTrans" cxnId="{F9239371-7F94-453B-AB16-48B6796A34C8}">
      <dgm:prSet/>
      <dgm:spPr/>
      <dgm:t>
        <a:bodyPr/>
        <a:lstStyle/>
        <a:p>
          <a:endParaRPr lang="hu-HU"/>
        </a:p>
      </dgm:t>
    </dgm:pt>
    <dgm:pt modelId="{27DA86C9-CFE7-462F-8C82-6427F4ECCC7A}" type="pres">
      <dgm:prSet presAssocID="{5812CC37-CC32-4E40-AEF0-92F0D1722B59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9B44B0DF-7B06-4AB4-988A-DC865977C56C}" type="pres">
      <dgm:prSet presAssocID="{B5C8F30F-3ECC-4B66-B987-6DA9766164EF}" presName="composite" presStyleCnt="0"/>
      <dgm:spPr/>
    </dgm:pt>
    <dgm:pt modelId="{1B381727-0FE1-4669-9B4F-335F3DEA6B5F}" type="pres">
      <dgm:prSet presAssocID="{B5C8F30F-3ECC-4B66-B987-6DA9766164EF}" presName="Parent1" presStyleLbl="node1" presStyleIdx="0" presStyleCnt="6" custScaleX="349289" custScaleY="160946" custLinFactNeighborX="93011" custLinFactNeighborY="451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1BDF0AE-823A-4F3B-87A2-EEA6A47B12CE}" type="pres">
      <dgm:prSet presAssocID="{B5C8F30F-3ECC-4B66-B987-6DA9766164EF}" presName="Childtext1" presStyleLbl="revTx" presStyleIdx="0" presStyleCnt="3" custScaleX="210200" custScaleY="198406" custLinFactX="5344" custLinFactY="200000" custLinFactNeighborX="100000" custLinFactNeighborY="2476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7F3C430-C38E-4166-B711-5987F93F456A}" type="pres">
      <dgm:prSet presAssocID="{B5C8F30F-3ECC-4B66-B987-6DA9766164EF}" presName="BalanceSpacing" presStyleCnt="0"/>
      <dgm:spPr/>
    </dgm:pt>
    <dgm:pt modelId="{A00CA5CB-147B-49FE-B9B4-1054E000C2F1}" type="pres">
      <dgm:prSet presAssocID="{B5C8F30F-3ECC-4B66-B987-6DA9766164EF}" presName="BalanceSpacing1" presStyleCnt="0"/>
      <dgm:spPr/>
    </dgm:pt>
    <dgm:pt modelId="{40C9185B-660D-46EC-A0FE-0EB8F2DCE0D0}" type="pres">
      <dgm:prSet presAssocID="{CEE9692C-B55D-4439-95CD-7542638B6EDE}" presName="Accent1Text" presStyleLbl="node1" presStyleIdx="1" presStyleCnt="6" custScaleX="132690" custScaleY="129283" custLinFactNeighborX="2440" custLinFactNeighborY="5463"/>
      <dgm:spPr/>
      <dgm:t>
        <a:bodyPr/>
        <a:lstStyle/>
        <a:p>
          <a:endParaRPr lang="hu-HU"/>
        </a:p>
      </dgm:t>
    </dgm:pt>
    <dgm:pt modelId="{6C4BE685-D9EC-449B-A71E-16301B48881C}" type="pres">
      <dgm:prSet presAssocID="{CEE9692C-B55D-4439-95CD-7542638B6EDE}" presName="spaceBetweenRectangles" presStyleCnt="0"/>
      <dgm:spPr/>
    </dgm:pt>
    <dgm:pt modelId="{E7D6587C-D243-4B80-8026-BFD4BE426AD5}" type="pres">
      <dgm:prSet presAssocID="{9E0CD2B1-E3AC-4675-81EE-72FC873ABFD1}" presName="composite" presStyleCnt="0"/>
      <dgm:spPr/>
    </dgm:pt>
    <dgm:pt modelId="{BFF643F1-32BC-4399-85EF-AC820C292CF1}" type="pres">
      <dgm:prSet presAssocID="{9E0CD2B1-E3AC-4675-81EE-72FC873ABFD1}" presName="Parent1" presStyleLbl="node1" presStyleIdx="2" presStyleCnt="6" custScaleX="379449" custScaleY="132613" custLinFactNeighborX="-11420" custLinFactNeighborY="163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3CAD661-2F89-47ED-9284-CD1D720CCC78}" type="pres">
      <dgm:prSet presAssocID="{9E0CD2B1-E3AC-4675-81EE-72FC873ABFD1}" presName="Childtext1" presStyleLbl="revTx" presStyleIdx="1" presStyleCnt="3" custScaleX="228204" custScaleY="252675" custLinFactX="-19489" custLinFactNeighborX="-100000" custLinFactNeighborY="-25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21B550D-3A32-447A-82B4-F9E59818B0EF}" type="pres">
      <dgm:prSet presAssocID="{9E0CD2B1-E3AC-4675-81EE-72FC873ABFD1}" presName="BalanceSpacing" presStyleCnt="0"/>
      <dgm:spPr/>
    </dgm:pt>
    <dgm:pt modelId="{DD274C82-0F54-43F6-8D3B-CFF0DB474EF0}" type="pres">
      <dgm:prSet presAssocID="{9E0CD2B1-E3AC-4675-81EE-72FC873ABFD1}" presName="BalanceSpacing1" presStyleCnt="0"/>
      <dgm:spPr/>
    </dgm:pt>
    <dgm:pt modelId="{78A60E00-D02A-4D03-8F8D-9D88C8F9F085}" type="pres">
      <dgm:prSet presAssocID="{09A167C8-80E0-45E6-8496-0412D7841E47}" presName="Accent1Text" presStyleLbl="node1" presStyleIdx="3" presStyleCnt="6" custScaleX="114900" custScaleY="107377" custLinFactNeighborX="91010" custLinFactNeighborY="2230"/>
      <dgm:spPr/>
      <dgm:t>
        <a:bodyPr/>
        <a:lstStyle/>
        <a:p>
          <a:endParaRPr lang="hu-HU"/>
        </a:p>
      </dgm:t>
    </dgm:pt>
    <dgm:pt modelId="{43D14373-E3C6-4324-8B40-97F5A003DB1C}" type="pres">
      <dgm:prSet presAssocID="{09A167C8-80E0-45E6-8496-0412D7841E47}" presName="spaceBetweenRectangles" presStyleCnt="0"/>
      <dgm:spPr/>
    </dgm:pt>
    <dgm:pt modelId="{2AFB1086-E588-4194-8287-A333C3E37067}" type="pres">
      <dgm:prSet presAssocID="{A90AFBC9-34D3-468D-A1B6-54A2BCC55FBE}" presName="composite" presStyleCnt="0"/>
      <dgm:spPr/>
    </dgm:pt>
    <dgm:pt modelId="{8AA150DB-13EF-4774-B09A-B46E80DFC381}" type="pres">
      <dgm:prSet presAssocID="{A90AFBC9-34D3-468D-A1B6-54A2BCC55FBE}" presName="Parent1" presStyleLbl="node1" presStyleIdx="4" presStyleCnt="6" custScaleX="407253" custScaleY="137952" custLinFactX="-80443" custLinFactNeighborX="-100000" custLinFactNeighborY="-148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3C78F0B-085C-4F3B-9C87-19A9281A930A}" type="pres">
      <dgm:prSet presAssocID="{A90AFBC9-34D3-468D-A1B6-54A2BCC55FBE}" presName="Childtext1" presStyleLbl="revTx" presStyleIdx="2" presStyleCnt="3" custScaleX="193125" custScaleY="139380" custLinFactX="-117168" custLinFactY="-200000" custLinFactNeighborX="-200000" custLinFactNeighborY="-2196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9F70F49-6CDB-4C92-8DAB-8679EF990F55}" type="pres">
      <dgm:prSet presAssocID="{A90AFBC9-34D3-468D-A1B6-54A2BCC55FBE}" presName="BalanceSpacing" presStyleCnt="0"/>
      <dgm:spPr/>
    </dgm:pt>
    <dgm:pt modelId="{6D1A1D6E-52CB-4CC7-A426-D71C75090DE0}" type="pres">
      <dgm:prSet presAssocID="{A90AFBC9-34D3-468D-A1B6-54A2BCC55FBE}" presName="BalanceSpacing1" presStyleCnt="0"/>
      <dgm:spPr/>
    </dgm:pt>
    <dgm:pt modelId="{2F1AD1D2-01D4-4697-B6ED-1A406E25D7F5}" type="pres">
      <dgm:prSet presAssocID="{161F2B33-A0F8-410E-84DC-31CF8AC7CC91}" presName="Accent1Text" presStyleLbl="node1" presStyleIdx="5" presStyleCnt="6" custScaleX="123503" custScaleY="107410" custLinFactX="-100000" custLinFactNeighborX="-161595" custLinFactNeighborY="-14139"/>
      <dgm:spPr/>
      <dgm:t>
        <a:bodyPr/>
        <a:lstStyle/>
        <a:p>
          <a:endParaRPr lang="hu-HU"/>
        </a:p>
      </dgm:t>
    </dgm:pt>
  </dgm:ptLst>
  <dgm:cxnLst>
    <dgm:cxn modelId="{E709E171-628C-40E9-BF2E-66D868A5EA7F}" srcId="{5812CC37-CC32-4E40-AEF0-92F0D1722B59}" destId="{B5C8F30F-3ECC-4B66-B987-6DA9766164EF}" srcOrd="0" destOrd="0" parTransId="{546687E2-8F4B-4A7F-B714-499463AADEDB}" sibTransId="{CEE9692C-B55D-4439-95CD-7542638B6EDE}"/>
    <dgm:cxn modelId="{72E91038-3E68-4D08-8EB8-C4CBABD950AA}" srcId="{5812CC37-CC32-4E40-AEF0-92F0D1722B59}" destId="{9E0CD2B1-E3AC-4675-81EE-72FC873ABFD1}" srcOrd="1" destOrd="0" parTransId="{72D4F30B-2879-4969-9EFD-E430495C81AF}" sibTransId="{09A167C8-80E0-45E6-8496-0412D7841E47}"/>
    <dgm:cxn modelId="{FA88399B-03D2-4534-827C-A8AE6BAB92D5}" type="presOf" srcId="{B5C8F30F-3ECC-4B66-B987-6DA9766164EF}" destId="{1B381727-0FE1-4669-9B4F-335F3DEA6B5F}" srcOrd="0" destOrd="0" presId="urn:microsoft.com/office/officeart/2008/layout/AlternatingHexagons"/>
    <dgm:cxn modelId="{79128B9C-30A7-44F1-A74D-75DE20CC0F90}" srcId="{9E0CD2B1-E3AC-4675-81EE-72FC873ABFD1}" destId="{AA4F8F0D-1EA2-428D-B50C-1AF13F13B08A}" srcOrd="2" destOrd="0" parTransId="{66CD59E3-5549-4569-B36C-E0656E3813BD}" sibTransId="{0C57EE4F-743B-47D3-BB6B-2510215DDA82}"/>
    <dgm:cxn modelId="{1FD40F59-134D-447E-A13A-706377528EF5}" srcId="{9E0CD2B1-E3AC-4675-81EE-72FC873ABFD1}" destId="{4B18DD70-ADF6-4905-ABF3-1B7718CDFD6D}" srcOrd="0" destOrd="0" parTransId="{25AA6869-1F34-4306-B76B-A76E3FE436B3}" sibTransId="{FFA7D623-2A47-4B8E-945F-04A4664E9A7F}"/>
    <dgm:cxn modelId="{971F5974-8129-4C13-ADA7-AE61AAAC0CA7}" type="presOf" srcId="{A90AFBC9-34D3-468D-A1B6-54A2BCC55FBE}" destId="{8AA150DB-13EF-4774-B09A-B46E80DFC381}" srcOrd="0" destOrd="0" presId="urn:microsoft.com/office/officeart/2008/layout/AlternatingHexagons"/>
    <dgm:cxn modelId="{061D9244-63C6-48CA-9FE1-4C18B3CD3C59}" srcId="{9E0CD2B1-E3AC-4675-81EE-72FC873ABFD1}" destId="{0B2A46A4-3578-4D3D-A2AB-1D8FC4D6F997}" srcOrd="1" destOrd="0" parTransId="{9B780C9A-4E84-4623-89BE-D9BEA0C79527}" sibTransId="{21B13490-612A-4F23-8E70-845550789885}"/>
    <dgm:cxn modelId="{EC73411A-AD1C-4085-9641-667E01691B49}" type="presOf" srcId="{57C91668-232D-49FF-96C3-FACB42AB1DE3}" destId="{C1BDF0AE-823A-4F3B-87A2-EEA6A47B12CE}" srcOrd="0" destOrd="1" presId="urn:microsoft.com/office/officeart/2008/layout/AlternatingHexagons"/>
    <dgm:cxn modelId="{ECA77993-818C-4485-BF50-358EAD2A35E8}" type="presOf" srcId="{5812CC37-CC32-4E40-AEF0-92F0D1722B59}" destId="{27DA86C9-CFE7-462F-8C82-6427F4ECCC7A}" srcOrd="0" destOrd="0" presId="urn:microsoft.com/office/officeart/2008/layout/AlternatingHexagons"/>
    <dgm:cxn modelId="{185F6A02-4AFE-4A72-9589-CE84CE6382E3}" srcId="{B5C8F30F-3ECC-4B66-B987-6DA9766164EF}" destId="{EE7FD045-D0EE-413E-A923-87A84C356AC7}" srcOrd="0" destOrd="0" parTransId="{8F3151E8-2C5E-4BB5-B01B-596AF2EFDF88}" sibTransId="{3482757A-07D8-441F-A383-DE52E0E021AA}"/>
    <dgm:cxn modelId="{560FCBEE-BD39-4A0C-9652-35635E716E69}" type="presOf" srcId="{CEE9692C-B55D-4439-95CD-7542638B6EDE}" destId="{40C9185B-660D-46EC-A0FE-0EB8F2DCE0D0}" srcOrd="0" destOrd="0" presId="urn:microsoft.com/office/officeart/2008/layout/AlternatingHexagons"/>
    <dgm:cxn modelId="{4C8EE9B9-1230-43E7-8D8C-E7261259E45C}" srcId="{A90AFBC9-34D3-468D-A1B6-54A2BCC55FBE}" destId="{FE5C786B-1149-4450-94AD-CA8AFF900DBA}" srcOrd="0" destOrd="0" parTransId="{8CDB13CE-9AF2-44E3-87A6-F0AB8E71CD88}" sibTransId="{131EE6BD-87D1-4D7D-83F9-CA81EEA4834C}"/>
    <dgm:cxn modelId="{5257DE2F-E1D1-4DBF-95E7-0AA49EB306DB}" type="presOf" srcId="{4B18DD70-ADF6-4905-ABF3-1B7718CDFD6D}" destId="{F3CAD661-2F89-47ED-9284-CD1D720CCC78}" srcOrd="0" destOrd="0" presId="urn:microsoft.com/office/officeart/2008/layout/AlternatingHexagons"/>
    <dgm:cxn modelId="{475B53B8-ECFB-4AAD-A803-13DE92C5CF2F}" type="presOf" srcId="{AA4F8F0D-1EA2-428D-B50C-1AF13F13B08A}" destId="{F3CAD661-2F89-47ED-9284-CD1D720CCC78}" srcOrd="0" destOrd="2" presId="urn:microsoft.com/office/officeart/2008/layout/AlternatingHexagons"/>
    <dgm:cxn modelId="{F9239371-7F94-453B-AB16-48B6796A34C8}" srcId="{5812CC37-CC32-4E40-AEF0-92F0D1722B59}" destId="{A90AFBC9-34D3-468D-A1B6-54A2BCC55FBE}" srcOrd="2" destOrd="0" parTransId="{46C815A6-525D-41F5-8706-322C1270FED0}" sibTransId="{161F2B33-A0F8-410E-84DC-31CF8AC7CC91}"/>
    <dgm:cxn modelId="{AB237D32-B76C-45E1-AB9A-78258D899382}" type="presOf" srcId="{FE5C786B-1149-4450-94AD-CA8AFF900DBA}" destId="{23C78F0B-085C-4F3B-9C87-19A9281A930A}" srcOrd="0" destOrd="0" presId="urn:microsoft.com/office/officeart/2008/layout/AlternatingHexagons"/>
    <dgm:cxn modelId="{ABEDD138-A96E-4F73-9BB3-319F8E78545C}" type="presOf" srcId="{161F2B33-A0F8-410E-84DC-31CF8AC7CC91}" destId="{2F1AD1D2-01D4-4697-B6ED-1A406E25D7F5}" srcOrd="0" destOrd="0" presId="urn:microsoft.com/office/officeart/2008/layout/AlternatingHexagons"/>
    <dgm:cxn modelId="{30ED676C-418F-4E13-8A11-0D448F135341}" type="presOf" srcId="{9E0CD2B1-E3AC-4675-81EE-72FC873ABFD1}" destId="{BFF643F1-32BC-4399-85EF-AC820C292CF1}" srcOrd="0" destOrd="0" presId="urn:microsoft.com/office/officeart/2008/layout/AlternatingHexagons"/>
    <dgm:cxn modelId="{F3055065-090D-4479-A199-D268749E7FDD}" srcId="{B5C8F30F-3ECC-4B66-B987-6DA9766164EF}" destId="{57C91668-232D-49FF-96C3-FACB42AB1DE3}" srcOrd="1" destOrd="0" parTransId="{7227B37C-D094-44A7-AFF1-5DBBCDFDAE78}" sibTransId="{C434E217-32AF-4925-887C-90C5A0CCFD87}"/>
    <dgm:cxn modelId="{8FDC1DE8-4721-4F12-A3F0-C4FAF19338E9}" type="presOf" srcId="{09A167C8-80E0-45E6-8496-0412D7841E47}" destId="{78A60E00-D02A-4D03-8F8D-9D88C8F9F085}" srcOrd="0" destOrd="0" presId="urn:microsoft.com/office/officeart/2008/layout/AlternatingHexagons"/>
    <dgm:cxn modelId="{882C5A3A-2435-439C-B0C4-CFDD08D1349F}" type="presOf" srcId="{EE7FD045-D0EE-413E-A923-87A84C356AC7}" destId="{C1BDF0AE-823A-4F3B-87A2-EEA6A47B12CE}" srcOrd="0" destOrd="0" presId="urn:microsoft.com/office/officeart/2008/layout/AlternatingHexagons"/>
    <dgm:cxn modelId="{BAF96F18-9568-4D3E-9E87-095CF0207D25}" type="presOf" srcId="{0B2A46A4-3578-4D3D-A2AB-1D8FC4D6F997}" destId="{F3CAD661-2F89-47ED-9284-CD1D720CCC78}" srcOrd="0" destOrd="1" presId="urn:microsoft.com/office/officeart/2008/layout/AlternatingHexagons"/>
    <dgm:cxn modelId="{7361A397-B9C2-4457-A95F-5D992899DACE}" type="presParOf" srcId="{27DA86C9-CFE7-462F-8C82-6427F4ECCC7A}" destId="{9B44B0DF-7B06-4AB4-988A-DC865977C56C}" srcOrd="0" destOrd="0" presId="urn:microsoft.com/office/officeart/2008/layout/AlternatingHexagons"/>
    <dgm:cxn modelId="{7BD6D73C-B9B2-4D11-9986-327429274A0C}" type="presParOf" srcId="{9B44B0DF-7B06-4AB4-988A-DC865977C56C}" destId="{1B381727-0FE1-4669-9B4F-335F3DEA6B5F}" srcOrd="0" destOrd="0" presId="urn:microsoft.com/office/officeart/2008/layout/AlternatingHexagons"/>
    <dgm:cxn modelId="{46824B98-B5C2-492B-ACED-52EDF8A8207C}" type="presParOf" srcId="{9B44B0DF-7B06-4AB4-988A-DC865977C56C}" destId="{C1BDF0AE-823A-4F3B-87A2-EEA6A47B12CE}" srcOrd="1" destOrd="0" presId="urn:microsoft.com/office/officeart/2008/layout/AlternatingHexagons"/>
    <dgm:cxn modelId="{CB7215C5-FE06-48C4-A12B-DD8EA0D91A7D}" type="presParOf" srcId="{9B44B0DF-7B06-4AB4-988A-DC865977C56C}" destId="{07F3C430-C38E-4166-B711-5987F93F456A}" srcOrd="2" destOrd="0" presId="urn:microsoft.com/office/officeart/2008/layout/AlternatingHexagons"/>
    <dgm:cxn modelId="{0C262C8E-2573-4162-AFF7-82A080F0DC9B}" type="presParOf" srcId="{9B44B0DF-7B06-4AB4-988A-DC865977C56C}" destId="{A00CA5CB-147B-49FE-B9B4-1054E000C2F1}" srcOrd="3" destOrd="0" presId="urn:microsoft.com/office/officeart/2008/layout/AlternatingHexagons"/>
    <dgm:cxn modelId="{6ECDE578-BE05-4907-8ED8-B8E3F32B3739}" type="presParOf" srcId="{9B44B0DF-7B06-4AB4-988A-DC865977C56C}" destId="{40C9185B-660D-46EC-A0FE-0EB8F2DCE0D0}" srcOrd="4" destOrd="0" presId="urn:microsoft.com/office/officeart/2008/layout/AlternatingHexagons"/>
    <dgm:cxn modelId="{BBBEF5F2-3D7B-4FD9-B925-D456BAF1208A}" type="presParOf" srcId="{27DA86C9-CFE7-462F-8C82-6427F4ECCC7A}" destId="{6C4BE685-D9EC-449B-A71E-16301B48881C}" srcOrd="1" destOrd="0" presId="urn:microsoft.com/office/officeart/2008/layout/AlternatingHexagons"/>
    <dgm:cxn modelId="{625D1D01-A55A-4E46-8AD4-6DD4A35BC280}" type="presParOf" srcId="{27DA86C9-CFE7-462F-8C82-6427F4ECCC7A}" destId="{E7D6587C-D243-4B80-8026-BFD4BE426AD5}" srcOrd="2" destOrd="0" presId="urn:microsoft.com/office/officeart/2008/layout/AlternatingHexagons"/>
    <dgm:cxn modelId="{E8AED7E7-40EC-409D-9055-474446356469}" type="presParOf" srcId="{E7D6587C-D243-4B80-8026-BFD4BE426AD5}" destId="{BFF643F1-32BC-4399-85EF-AC820C292CF1}" srcOrd="0" destOrd="0" presId="urn:microsoft.com/office/officeart/2008/layout/AlternatingHexagons"/>
    <dgm:cxn modelId="{E67F3534-870D-4A04-BA05-EEDD37BC2C46}" type="presParOf" srcId="{E7D6587C-D243-4B80-8026-BFD4BE426AD5}" destId="{F3CAD661-2F89-47ED-9284-CD1D720CCC78}" srcOrd="1" destOrd="0" presId="urn:microsoft.com/office/officeart/2008/layout/AlternatingHexagons"/>
    <dgm:cxn modelId="{E36E79CF-15D3-4D18-A40D-35FF00597B8C}" type="presParOf" srcId="{E7D6587C-D243-4B80-8026-BFD4BE426AD5}" destId="{221B550D-3A32-447A-82B4-F9E59818B0EF}" srcOrd="2" destOrd="0" presId="urn:microsoft.com/office/officeart/2008/layout/AlternatingHexagons"/>
    <dgm:cxn modelId="{D0DF7683-0933-4168-949A-4C403A500F4E}" type="presParOf" srcId="{E7D6587C-D243-4B80-8026-BFD4BE426AD5}" destId="{DD274C82-0F54-43F6-8D3B-CFF0DB474EF0}" srcOrd="3" destOrd="0" presId="urn:microsoft.com/office/officeart/2008/layout/AlternatingHexagons"/>
    <dgm:cxn modelId="{44965F21-CF3F-4458-A5DF-D997560F6290}" type="presParOf" srcId="{E7D6587C-D243-4B80-8026-BFD4BE426AD5}" destId="{78A60E00-D02A-4D03-8F8D-9D88C8F9F085}" srcOrd="4" destOrd="0" presId="urn:microsoft.com/office/officeart/2008/layout/AlternatingHexagons"/>
    <dgm:cxn modelId="{358D6945-96B0-4D60-A42C-06097072327C}" type="presParOf" srcId="{27DA86C9-CFE7-462F-8C82-6427F4ECCC7A}" destId="{43D14373-E3C6-4324-8B40-97F5A003DB1C}" srcOrd="3" destOrd="0" presId="urn:microsoft.com/office/officeart/2008/layout/AlternatingHexagons"/>
    <dgm:cxn modelId="{DBE96CBA-E685-49FF-B122-EEA95EA8E530}" type="presParOf" srcId="{27DA86C9-CFE7-462F-8C82-6427F4ECCC7A}" destId="{2AFB1086-E588-4194-8287-A333C3E37067}" srcOrd="4" destOrd="0" presId="urn:microsoft.com/office/officeart/2008/layout/AlternatingHexagons"/>
    <dgm:cxn modelId="{1A9381A5-33D4-4CD7-AA6B-2A38ECE7FA3C}" type="presParOf" srcId="{2AFB1086-E588-4194-8287-A333C3E37067}" destId="{8AA150DB-13EF-4774-B09A-B46E80DFC381}" srcOrd="0" destOrd="0" presId="urn:microsoft.com/office/officeart/2008/layout/AlternatingHexagons"/>
    <dgm:cxn modelId="{89347FA6-03B5-446E-B154-E8C8926E76EA}" type="presParOf" srcId="{2AFB1086-E588-4194-8287-A333C3E37067}" destId="{23C78F0B-085C-4F3B-9C87-19A9281A930A}" srcOrd="1" destOrd="0" presId="urn:microsoft.com/office/officeart/2008/layout/AlternatingHexagons"/>
    <dgm:cxn modelId="{F2206643-EF68-4B63-9614-A82AE921596F}" type="presParOf" srcId="{2AFB1086-E588-4194-8287-A333C3E37067}" destId="{99F70F49-6CDB-4C92-8DAB-8679EF990F55}" srcOrd="2" destOrd="0" presId="urn:microsoft.com/office/officeart/2008/layout/AlternatingHexagons"/>
    <dgm:cxn modelId="{561E49A6-F341-42FF-A570-705174F297D5}" type="presParOf" srcId="{2AFB1086-E588-4194-8287-A333C3E37067}" destId="{6D1A1D6E-52CB-4CC7-A426-D71C75090DE0}" srcOrd="3" destOrd="0" presId="urn:microsoft.com/office/officeart/2008/layout/AlternatingHexagons"/>
    <dgm:cxn modelId="{26E54DCE-B438-4F36-BCBC-8AB7972F5633}" type="presParOf" srcId="{2AFB1086-E588-4194-8287-A333C3E37067}" destId="{2F1AD1D2-01D4-4697-B6ED-1A406E25D7F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12CC37-CC32-4E40-AEF0-92F0D1722B59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B5C8F30F-3ECC-4B66-B987-6DA9766164EF}">
      <dgm:prSet phldrT="[Szöveg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hu-HU" altLang="hu-HU" sz="1400" b="0" u="sng" dirty="0" smtClean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546687E2-8F4B-4A7F-B714-499463AADEDB}" type="parTrans" cxnId="{E709E171-628C-40E9-BF2E-66D868A5EA7F}">
      <dgm:prSet/>
      <dgm:spPr/>
      <dgm:t>
        <a:bodyPr/>
        <a:lstStyle/>
        <a:p>
          <a:endParaRPr lang="hu-HU"/>
        </a:p>
      </dgm:t>
    </dgm:pt>
    <dgm:pt modelId="{CEE9692C-B55D-4439-95CD-7542638B6EDE}" type="sibTrans" cxnId="{E709E171-628C-40E9-BF2E-66D868A5EA7F}">
      <dgm:prSet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hu-HU"/>
        </a:p>
      </dgm:t>
    </dgm:pt>
    <dgm:pt modelId="{EE7FD045-D0EE-413E-A923-87A84C356AC7}">
      <dgm:prSet phldrT="[Szöveg]" custT="1"/>
      <dgm:spPr/>
      <dgm:t>
        <a:bodyPr/>
        <a:lstStyle/>
        <a:p>
          <a:pPr algn="ctr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Benyújtás első szakasza:</a:t>
          </a:r>
          <a:endParaRPr lang="hu-H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3151E8-2C5E-4BB5-B01B-596AF2EFDF88}" type="parTrans" cxnId="{185F6A02-4AFE-4A72-9589-CE84CE6382E3}">
      <dgm:prSet/>
      <dgm:spPr/>
      <dgm:t>
        <a:bodyPr/>
        <a:lstStyle/>
        <a:p>
          <a:endParaRPr lang="hu-HU"/>
        </a:p>
      </dgm:t>
    </dgm:pt>
    <dgm:pt modelId="{3482757A-07D8-441F-A383-DE52E0E021AA}" type="sibTrans" cxnId="{185F6A02-4AFE-4A72-9589-CE84CE6382E3}">
      <dgm:prSet/>
      <dgm:spPr/>
      <dgm:t>
        <a:bodyPr/>
        <a:lstStyle/>
        <a:p>
          <a:endParaRPr lang="hu-HU"/>
        </a:p>
      </dgm:t>
    </dgm:pt>
    <dgm:pt modelId="{9E0CD2B1-E3AC-4675-81EE-72FC873ABFD1}">
      <dgm:prSet phldrT="[Szöveg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Támogatási intenzitás:</a:t>
          </a:r>
        </a:p>
        <a:p>
          <a:pPr marL="177800" indent="0"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Konvergencia régió: 50% </a:t>
          </a:r>
        </a:p>
        <a:p>
          <a:pPr marL="177800" indent="0" algn="l"/>
          <a:r>
            <a:rPr lang="hu-HU" altLang="hu-H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Közép-Mo-i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régió: 40% </a:t>
          </a:r>
          <a:endParaRPr lang="hu-HU" sz="1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D4F30B-2879-4969-9EFD-E430495C81AF}" type="parTrans" cxnId="{72E91038-3E68-4D08-8EB8-C4CBABD950AA}">
      <dgm:prSet/>
      <dgm:spPr/>
      <dgm:t>
        <a:bodyPr/>
        <a:lstStyle/>
        <a:p>
          <a:endParaRPr lang="hu-HU"/>
        </a:p>
      </dgm:t>
    </dgm:pt>
    <dgm:pt modelId="{09A167C8-80E0-45E6-8496-0412D7841E47}" type="sibTrans" cxnId="{72E91038-3E68-4D08-8EB8-C4CBABD950AA}">
      <dgm:prSet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hu-HU"/>
        </a:p>
      </dgm:t>
    </dgm:pt>
    <dgm:pt modelId="{4B18DD70-ADF6-4905-ABF3-1B7718CDFD6D}">
      <dgm:prSet phldrT="[Szöveg]" custT="1"/>
      <dgm:spPr/>
      <dgm:t>
        <a:bodyPr/>
        <a:lstStyle/>
        <a:p>
          <a:pPr algn="l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Jogosultak:</a:t>
          </a:r>
          <a:endParaRPr lang="hu-H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AA6869-1F34-4306-B76B-A76E3FE436B3}" type="parTrans" cxnId="{1FD40F59-134D-447E-A13A-706377528EF5}">
      <dgm:prSet/>
      <dgm:spPr/>
      <dgm:t>
        <a:bodyPr/>
        <a:lstStyle/>
        <a:p>
          <a:endParaRPr lang="hu-HU"/>
        </a:p>
      </dgm:t>
    </dgm:pt>
    <dgm:pt modelId="{FFA7D623-2A47-4B8E-945F-04A4664E9A7F}" type="sibTrans" cxnId="{1FD40F59-134D-447E-A13A-706377528EF5}">
      <dgm:prSet/>
      <dgm:spPr/>
      <dgm:t>
        <a:bodyPr/>
        <a:lstStyle/>
        <a:p>
          <a:endParaRPr lang="hu-HU"/>
        </a:p>
      </dgm:t>
    </dgm:pt>
    <dgm:pt modelId="{A90AFBC9-34D3-468D-A1B6-54A2BCC55FBE}">
      <dgm:prSet phldrT="[Szöveg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Max. támogatási összeg:</a:t>
          </a:r>
        </a:p>
        <a:p>
          <a:pPr marL="177800" indent="0"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Egyéni: 500 millió Ft</a:t>
          </a:r>
        </a:p>
        <a:p>
          <a:pPr marL="177800" indent="0"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Kollektív: 1 500 millió Ft</a:t>
          </a:r>
          <a:endParaRPr lang="hu-H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C815A6-525D-41F5-8706-322C1270FED0}" type="parTrans" cxnId="{F9239371-7F94-453B-AB16-48B6796A34C8}">
      <dgm:prSet/>
      <dgm:spPr/>
      <dgm:t>
        <a:bodyPr/>
        <a:lstStyle/>
        <a:p>
          <a:endParaRPr lang="hu-HU"/>
        </a:p>
      </dgm:t>
    </dgm:pt>
    <dgm:pt modelId="{161F2B33-A0F8-410E-84DC-31CF8AC7CC91}" type="sibTrans" cxnId="{F9239371-7F94-453B-AB16-48B6796A34C8}">
      <dgm:prSet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hu-HU"/>
        </a:p>
      </dgm:t>
    </dgm:pt>
    <dgm:pt modelId="{FE5C786B-1149-4450-94AD-CA8AFF900DBA}">
      <dgm:prSet phldrT="[Szöveg]" custT="1"/>
      <dgm:spPr/>
      <dgm:t>
        <a:bodyPr/>
        <a:lstStyle/>
        <a:p>
          <a:pPr algn="ctr"/>
          <a:r>
            <a:rPr lang="hu-HU" altLang="hu-HU" sz="1800" b="1" u="sng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Felhívás megjelenése: </a:t>
          </a:r>
        </a:p>
        <a:p>
          <a:pPr algn="ctr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2015.12.28.</a:t>
          </a:r>
          <a:endParaRPr lang="hu-HU" sz="1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DB13CE-9AF2-44E3-87A6-F0AB8E71CD88}" type="parTrans" cxnId="{4C8EE9B9-1230-43E7-8D8C-E7261259E45C}">
      <dgm:prSet/>
      <dgm:spPr/>
      <dgm:t>
        <a:bodyPr/>
        <a:lstStyle/>
        <a:p>
          <a:endParaRPr lang="hu-HU"/>
        </a:p>
      </dgm:t>
    </dgm:pt>
    <dgm:pt modelId="{131EE6BD-87D1-4D7D-83F9-CA81EEA4834C}" type="sibTrans" cxnId="{4C8EE9B9-1230-43E7-8D8C-E7261259E45C}">
      <dgm:prSet/>
      <dgm:spPr/>
      <dgm:t>
        <a:bodyPr/>
        <a:lstStyle/>
        <a:p>
          <a:endParaRPr lang="hu-HU"/>
        </a:p>
      </dgm:t>
    </dgm:pt>
    <dgm:pt modelId="{57C91668-232D-49FF-96C3-FACB42AB1DE3}">
      <dgm:prSet custT="1"/>
      <dgm:spPr/>
      <dgm:t>
        <a:bodyPr/>
        <a:lstStyle/>
        <a:p>
          <a:pPr algn="ctr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2016.02.25. – 2016.04.25.</a:t>
          </a:r>
          <a:endParaRPr lang="hu-HU" sz="1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27B37C-D094-44A7-AFF1-5DBBCDFDAE78}" type="parTrans" cxnId="{F3055065-090D-4479-A199-D268749E7FDD}">
      <dgm:prSet/>
      <dgm:spPr/>
      <dgm:t>
        <a:bodyPr/>
        <a:lstStyle/>
        <a:p>
          <a:endParaRPr lang="hu-HU"/>
        </a:p>
      </dgm:t>
    </dgm:pt>
    <dgm:pt modelId="{C434E217-32AF-4925-887C-90C5A0CCFD87}" type="sibTrans" cxnId="{F3055065-090D-4479-A199-D268749E7FDD}">
      <dgm:prSet/>
      <dgm:spPr/>
      <dgm:t>
        <a:bodyPr/>
        <a:lstStyle/>
        <a:p>
          <a:endParaRPr lang="hu-HU"/>
        </a:p>
      </dgm:t>
    </dgm:pt>
    <dgm:pt modelId="{0B2A46A4-3578-4D3D-A2AB-1D8FC4D6F997}">
      <dgm:prSet custT="1"/>
      <dgm:spPr/>
      <dgm:t>
        <a:bodyPr/>
        <a:lstStyle/>
        <a:p>
          <a:pPr algn="l"/>
          <a:r>
            <a:rPr lang="hu-HU" altLang="hu-H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mg-i 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termelők </a:t>
          </a:r>
        </a:p>
        <a:p>
          <a:pPr algn="l"/>
          <a:r>
            <a:rPr lang="hu-HU" altLang="hu-H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nem 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mg-i mikro- és</a:t>
          </a:r>
        </a:p>
        <a:p>
          <a:pPr algn="l"/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kisvállalkozások (</a:t>
          </a:r>
          <a:r>
            <a:rPr lang="hu-HU" altLang="hu-H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Annex</a:t>
          </a:r>
          <a:r>
            <a:rPr lang="hu-HU" altLang="hu-H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I.)</a:t>
          </a:r>
          <a:endParaRPr lang="hu-H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780C9A-4E84-4623-89BE-D9BEA0C79527}" type="parTrans" cxnId="{061D9244-63C6-48CA-9FE1-4C18B3CD3C59}">
      <dgm:prSet/>
      <dgm:spPr/>
      <dgm:t>
        <a:bodyPr/>
        <a:lstStyle/>
        <a:p>
          <a:endParaRPr lang="hu-HU"/>
        </a:p>
      </dgm:t>
    </dgm:pt>
    <dgm:pt modelId="{21B13490-612A-4F23-8E70-845550789885}" type="sibTrans" cxnId="{061D9244-63C6-48CA-9FE1-4C18B3CD3C59}">
      <dgm:prSet/>
      <dgm:spPr/>
      <dgm:t>
        <a:bodyPr/>
        <a:lstStyle/>
        <a:p>
          <a:endParaRPr lang="hu-HU"/>
        </a:p>
      </dgm:t>
    </dgm:pt>
    <dgm:pt modelId="{27DA86C9-CFE7-462F-8C82-6427F4ECCC7A}" type="pres">
      <dgm:prSet presAssocID="{5812CC37-CC32-4E40-AEF0-92F0D1722B59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9B44B0DF-7B06-4AB4-988A-DC865977C56C}" type="pres">
      <dgm:prSet presAssocID="{B5C8F30F-3ECC-4B66-B987-6DA9766164EF}" presName="composite" presStyleCnt="0"/>
      <dgm:spPr/>
    </dgm:pt>
    <dgm:pt modelId="{1B381727-0FE1-4669-9B4F-335F3DEA6B5F}" type="pres">
      <dgm:prSet presAssocID="{B5C8F30F-3ECC-4B66-B987-6DA9766164EF}" presName="Parent1" presStyleLbl="node1" presStyleIdx="0" presStyleCnt="6" custScaleX="316328" custScaleY="117669" custLinFactNeighborX="2997" custLinFactNeighborY="2531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1BDF0AE-823A-4F3B-87A2-EEA6A47B12CE}" type="pres">
      <dgm:prSet presAssocID="{B5C8F30F-3ECC-4B66-B987-6DA9766164EF}" presName="Childtext1" presStyleLbl="revTx" presStyleIdx="0" presStyleCnt="3" custScaleX="134147" custScaleY="68090" custLinFactY="100000" custLinFactNeighborX="33705" custLinFactNeighborY="1863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7F3C430-C38E-4166-B711-5987F93F456A}" type="pres">
      <dgm:prSet presAssocID="{B5C8F30F-3ECC-4B66-B987-6DA9766164EF}" presName="BalanceSpacing" presStyleCnt="0"/>
      <dgm:spPr/>
    </dgm:pt>
    <dgm:pt modelId="{A00CA5CB-147B-49FE-B9B4-1054E000C2F1}" type="pres">
      <dgm:prSet presAssocID="{B5C8F30F-3ECC-4B66-B987-6DA9766164EF}" presName="BalanceSpacing1" presStyleCnt="0"/>
      <dgm:spPr/>
    </dgm:pt>
    <dgm:pt modelId="{40C9185B-660D-46EC-A0FE-0EB8F2DCE0D0}" type="pres">
      <dgm:prSet presAssocID="{CEE9692C-B55D-4439-95CD-7542638B6EDE}" presName="Accent1Text" presStyleLbl="node1" presStyleIdx="1" presStyleCnt="6" custScaleX="72146" custScaleY="65674" custLinFactNeighborX="-55362" custLinFactNeighborY="24662"/>
      <dgm:spPr/>
      <dgm:t>
        <a:bodyPr/>
        <a:lstStyle/>
        <a:p>
          <a:endParaRPr lang="hu-HU"/>
        </a:p>
      </dgm:t>
    </dgm:pt>
    <dgm:pt modelId="{6C4BE685-D9EC-449B-A71E-16301B48881C}" type="pres">
      <dgm:prSet presAssocID="{CEE9692C-B55D-4439-95CD-7542638B6EDE}" presName="spaceBetweenRectangles" presStyleCnt="0"/>
      <dgm:spPr/>
    </dgm:pt>
    <dgm:pt modelId="{E7D6587C-D243-4B80-8026-BFD4BE426AD5}" type="pres">
      <dgm:prSet presAssocID="{9E0CD2B1-E3AC-4675-81EE-72FC873ABFD1}" presName="composite" presStyleCnt="0"/>
      <dgm:spPr/>
    </dgm:pt>
    <dgm:pt modelId="{BFF643F1-32BC-4399-85EF-AC820C292CF1}" type="pres">
      <dgm:prSet presAssocID="{9E0CD2B1-E3AC-4675-81EE-72FC873ABFD1}" presName="Parent1" presStyleLbl="node1" presStyleIdx="2" presStyleCnt="6" custScaleX="243737" custScaleY="76621" custLinFactNeighborX="86807" custLinFactNeighborY="1606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3CAD661-2F89-47ED-9284-CD1D720CCC78}" type="pres">
      <dgm:prSet presAssocID="{9E0CD2B1-E3AC-4675-81EE-72FC873ABFD1}" presName="Childtext1" presStyleLbl="revTx" presStyleIdx="1" presStyleCnt="3" custScaleX="134996" custScaleY="99150" custLinFactNeighborX="-40145" custLinFactNeighborY="-55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21B550D-3A32-447A-82B4-F9E59818B0EF}" type="pres">
      <dgm:prSet presAssocID="{9E0CD2B1-E3AC-4675-81EE-72FC873ABFD1}" presName="BalanceSpacing" presStyleCnt="0"/>
      <dgm:spPr/>
    </dgm:pt>
    <dgm:pt modelId="{DD274C82-0F54-43F6-8D3B-CFF0DB474EF0}" type="pres">
      <dgm:prSet presAssocID="{9E0CD2B1-E3AC-4675-81EE-72FC873ABFD1}" presName="BalanceSpacing1" presStyleCnt="0"/>
      <dgm:spPr/>
    </dgm:pt>
    <dgm:pt modelId="{78A60E00-D02A-4D03-8F8D-9D88C8F9F085}" type="pres">
      <dgm:prSet presAssocID="{09A167C8-80E0-45E6-8496-0412D7841E47}" presName="Accent1Text" presStyleLbl="node1" presStyleIdx="3" presStyleCnt="6" custScaleX="70379" custScaleY="63298" custLinFactX="20995" custLinFactNeighborX="100000" custLinFactNeighborY="14893"/>
      <dgm:spPr/>
      <dgm:t>
        <a:bodyPr/>
        <a:lstStyle/>
        <a:p>
          <a:endParaRPr lang="hu-HU"/>
        </a:p>
      </dgm:t>
    </dgm:pt>
    <dgm:pt modelId="{43D14373-E3C6-4324-8B40-97F5A003DB1C}" type="pres">
      <dgm:prSet presAssocID="{09A167C8-80E0-45E6-8496-0412D7841E47}" presName="spaceBetweenRectangles" presStyleCnt="0"/>
      <dgm:spPr/>
    </dgm:pt>
    <dgm:pt modelId="{2AFB1086-E588-4194-8287-A333C3E37067}" type="pres">
      <dgm:prSet presAssocID="{A90AFBC9-34D3-468D-A1B6-54A2BCC55FBE}" presName="composite" presStyleCnt="0"/>
      <dgm:spPr/>
    </dgm:pt>
    <dgm:pt modelId="{8AA150DB-13EF-4774-B09A-B46E80DFC381}" type="pres">
      <dgm:prSet presAssocID="{A90AFBC9-34D3-468D-A1B6-54A2BCC55FBE}" presName="Parent1" presStyleLbl="node1" presStyleIdx="4" presStyleCnt="6" custScaleX="261912" custScaleY="76913" custLinFactNeighborX="-92645" custLinFactNeighborY="-1626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3C78F0B-085C-4F3B-9C87-19A9281A930A}" type="pres">
      <dgm:prSet presAssocID="{A90AFBC9-34D3-468D-A1B6-54A2BCC55FBE}" presName="Childtext1" presStyleLbl="revTx" presStyleIdx="2" presStyleCnt="3" custScaleX="131372" custScaleY="97556" custLinFactX="-100000" custLinFactY="-128081" custLinFactNeighborX="-154508" custLinFactNeighborY="-2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9F70F49-6CDB-4C92-8DAB-8679EF990F55}" type="pres">
      <dgm:prSet presAssocID="{A90AFBC9-34D3-468D-A1B6-54A2BCC55FBE}" presName="BalanceSpacing" presStyleCnt="0"/>
      <dgm:spPr/>
    </dgm:pt>
    <dgm:pt modelId="{6D1A1D6E-52CB-4CC7-A426-D71C75090DE0}" type="pres">
      <dgm:prSet presAssocID="{A90AFBC9-34D3-468D-A1B6-54A2BCC55FBE}" presName="BalanceSpacing1" presStyleCnt="0"/>
      <dgm:spPr/>
    </dgm:pt>
    <dgm:pt modelId="{2F1AD1D2-01D4-4697-B6ED-1A406E25D7F5}" type="pres">
      <dgm:prSet presAssocID="{161F2B33-A0F8-410E-84DC-31CF8AC7CC91}" presName="Accent1Text" presStyleLbl="node1" presStyleIdx="5" presStyleCnt="6" custScaleX="65642" custScaleY="65270" custLinFactX="-45137" custLinFactNeighborX="-100000" custLinFactNeighborY="-18526"/>
      <dgm:spPr/>
      <dgm:t>
        <a:bodyPr/>
        <a:lstStyle/>
        <a:p>
          <a:endParaRPr lang="hu-HU"/>
        </a:p>
      </dgm:t>
    </dgm:pt>
  </dgm:ptLst>
  <dgm:cxnLst>
    <dgm:cxn modelId="{846F35A2-E547-48C2-BA00-CF09004B04B7}" type="presOf" srcId="{57C91668-232D-49FF-96C3-FACB42AB1DE3}" destId="{C1BDF0AE-823A-4F3B-87A2-EEA6A47B12CE}" srcOrd="0" destOrd="1" presId="urn:microsoft.com/office/officeart/2008/layout/AlternatingHexagons"/>
    <dgm:cxn modelId="{14273165-3256-47D5-B5E8-5BCC67DFF469}" type="presOf" srcId="{4B18DD70-ADF6-4905-ABF3-1B7718CDFD6D}" destId="{F3CAD661-2F89-47ED-9284-CD1D720CCC78}" srcOrd="0" destOrd="0" presId="urn:microsoft.com/office/officeart/2008/layout/AlternatingHexagons"/>
    <dgm:cxn modelId="{185F6A02-4AFE-4A72-9589-CE84CE6382E3}" srcId="{B5C8F30F-3ECC-4B66-B987-6DA9766164EF}" destId="{EE7FD045-D0EE-413E-A923-87A84C356AC7}" srcOrd="0" destOrd="0" parTransId="{8F3151E8-2C5E-4BB5-B01B-596AF2EFDF88}" sibTransId="{3482757A-07D8-441F-A383-DE52E0E021AA}"/>
    <dgm:cxn modelId="{330D9076-9D09-48BF-9BFD-91B38275E718}" type="presOf" srcId="{5812CC37-CC32-4E40-AEF0-92F0D1722B59}" destId="{27DA86C9-CFE7-462F-8C82-6427F4ECCC7A}" srcOrd="0" destOrd="0" presId="urn:microsoft.com/office/officeart/2008/layout/AlternatingHexagons"/>
    <dgm:cxn modelId="{061D9244-63C6-48CA-9FE1-4C18B3CD3C59}" srcId="{9E0CD2B1-E3AC-4675-81EE-72FC873ABFD1}" destId="{0B2A46A4-3578-4D3D-A2AB-1D8FC4D6F997}" srcOrd="1" destOrd="0" parTransId="{9B780C9A-4E84-4623-89BE-D9BEA0C79527}" sibTransId="{21B13490-612A-4F23-8E70-845550789885}"/>
    <dgm:cxn modelId="{E709E171-628C-40E9-BF2E-66D868A5EA7F}" srcId="{5812CC37-CC32-4E40-AEF0-92F0D1722B59}" destId="{B5C8F30F-3ECC-4B66-B987-6DA9766164EF}" srcOrd="0" destOrd="0" parTransId="{546687E2-8F4B-4A7F-B714-499463AADEDB}" sibTransId="{CEE9692C-B55D-4439-95CD-7542638B6EDE}"/>
    <dgm:cxn modelId="{72E91038-3E68-4D08-8EB8-C4CBABD950AA}" srcId="{5812CC37-CC32-4E40-AEF0-92F0D1722B59}" destId="{9E0CD2B1-E3AC-4675-81EE-72FC873ABFD1}" srcOrd="1" destOrd="0" parTransId="{72D4F30B-2879-4969-9EFD-E430495C81AF}" sibTransId="{09A167C8-80E0-45E6-8496-0412D7841E47}"/>
    <dgm:cxn modelId="{1D278122-5C6D-424B-A250-A0E1BDEBEAF8}" type="presOf" srcId="{0B2A46A4-3578-4D3D-A2AB-1D8FC4D6F997}" destId="{F3CAD661-2F89-47ED-9284-CD1D720CCC78}" srcOrd="0" destOrd="1" presId="urn:microsoft.com/office/officeart/2008/layout/AlternatingHexagons"/>
    <dgm:cxn modelId="{F3055065-090D-4479-A199-D268749E7FDD}" srcId="{B5C8F30F-3ECC-4B66-B987-6DA9766164EF}" destId="{57C91668-232D-49FF-96C3-FACB42AB1DE3}" srcOrd="1" destOrd="0" parTransId="{7227B37C-D094-44A7-AFF1-5DBBCDFDAE78}" sibTransId="{C434E217-32AF-4925-887C-90C5A0CCFD87}"/>
    <dgm:cxn modelId="{4C8EE9B9-1230-43E7-8D8C-E7261259E45C}" srcId="{A90AFBC9-34D3-468D-A1B6-54A2BCC55FBE}" destId="{FE5C786B-1149-4450-94AD-CA8AFF900DBA}" srcOrd="0" destOrd="0" parTransId="{8CDB13CE-9AF2-44E3-87A6-F0AB8E71CD88}" sibTransId="{131EE6BD-87D1-4D7D-83F9-CA81EEA4834C}"/>
    <dgm:cxn modelId="{EAA4CB6E-1E82-4024-984E-D571F06E722D}" type="presOf" srcId="{EE7FD045-D0EE-413E-A923-87A84C356AC7}" destId="{C1BDF0AE-823A-4F3B-87A2-EEA6A47B12CE}" srcOrd="0" destOrd="0" presId="urn:microsoft.com/office/officeart/2008/layout/AlternatingHexagons"/>
    <dgm:cxn modelId="{731508C7-BCD1-42D0-9D71-ED5197D6EC7E}" type="presOf" srcId="{B5C8F30F-3ECC-4B66-B987-6DA9766164EF}" destId="{1B381727-0FE1-4669-9B4F-335F3DEA6B5F}" srcOrd="0" destOrd="0" presId="urn:microsoft.com/office/officeart/2008/layout/AlternatingHexagons"/>
    <dgm:cxn modelId="{F9239371-7F94-453B-AB16-48B6796A34C8}" srcId="{5812CC37-CC32-4E40-AEF0-92F0D1722B59}" destId="{A90AFBC9-34D3-468D-A1B6-54A2BCC55FBE}" srcOrd="2" destOrd="0" parTransId="{46C815A6-525D-41F5-8706-322C1270FED0}" sibTransId="{161F2B33-A0F8-410E-84DC-31CF8AC7CC91}"/>
    <dgm:cxn modelId="{1FD40F59-134D-447E-A13A-706377528EF5}" srcId="{9E0CD2B1-E3AC-4675-81EE-72FC873ABFD1}" destId="{4B18DD70-ADF6-4905-ABF3-1B7718CDFD6D}" srcOrd="0" destOrd="0" parTransId="{25AA6869-1F34-4306-B76B-A76E3FE436B3}" sibTransId="{FFA7D623-2A47-4B8E-945F-04A4664E9A7F}"/>
    <dgm:cxn modelId="{4141FD18-926E-4D1C-A2B2-B9B67CF28A13}" type="presOf" srcId="{CEE9692C-B55D-4439-95CD-7542638B6EDE}" destId="{40C9185B-660D-46EC-A0FE-0EB8F2DCE0D0}" srcOrd="0" destOrd="0" presId="urn:microsoft.com/office/officeart/2008/layout/AlternatingHexagons"/>
    <dgm:cxn modelId="{190E10D2-12B8-47A8-BD21-364AFEABDD43}" type="presOf" srcId="{A90AFBC9-34D3-468D-A1B6-54A2BCC55FBE}" destId="{8AA150DB-13EF-4774-B09A-B46E80DFC381}" srcOrd="0" destOrd="0" presId="urn:microsoft.com/office/officeart/2008/layout/AlternatingHexagons"/>
    <dgm:cxn modelId="{FA705099-F0AE-4D27-A094-553D5D270FD4}" type="presOf" srcId="{9E0CD2B1-E3AC-4675-81EE-72FC873ABFD1}" destId="{BFF643F1-32BC-4399-85EF-AC820C292CF1}" srcOrd="0" destOrd="0" presId="urn:microsoft.com/office/officeart/2008/layout/AlternatingHexagons"/>
    <dgm:cxn modelId="{59359333-58C3-49E9-9A14-6F4364E24C4B}" type="presOf" srcId="{09A167C8-80E0-45E6-8496-0412D7841E47}" destId="{78A60E00-D02A-4D03-8F8D-9D88C8F9F085}" srcOrd="0" destOrd="0" presId="urn:microsoft.com/office/officeart/2008/layout/AlternatingHexagons"/>
    <dgm:cxn modelId="{EEE011A0-4A09-457E-BF3B-77CE235D7617}" type="presOf" srcId="{FE5C786B-1149-4450-94AD-CA8AFF900DBA}" destId="{23C78F0B-085C-4F3B-9C87-19A9281A930A}" srcOrd="0" destOrd="0" presId="urn:microsoft.com/office/officeart/2008/layout/AlternatingHexagons"/>
    <dgm:cxn modelId="{E9C5807E-85D5-400B-90D1-C9890E2B6115}" type="presOf" srcId="{161F2B33-A0F8-410E-84DC-31CF8AC7CC91}" destId="{2F1AD1D2-01D4-4697-B6ED-1A406E25D7F5}" srcOrd="0" destOrd="0" presId="urn:microsoft.com/office/officeart/2008/layout/AlternatingHexagons"/>
    <dgm:cxn modelId="{1F2BC3A2-9668-49A4-8A82-1591C1161165}" type="presParOf" srcId="{27DA86C9-CFE7-462F-8C82-6427F4ECCC7A}" destId="{9B44B0DF-7B06-4AB4-988A-DC865977C56C}" srcOrd="0" destOrd="0" presId="urn:microsoft.com/office/officeart/2008/layout/AlternatingHexagons"/>
    <dgm:cxn modelId="{C6FF6BDA-4968-4B80-AA3D-5A3E83AE3765}" type="presParOf" srcId="{9B44B0DF-7B06-4AB4-988A-DC865977C56C}" destId="{1B381727-0FE1-4669-9B4F-335F3DEA6B5F}" srcOrd="0" destOrd="0" presId="urn:microsoft.com/office/officeart/2008/layout/AlternatingHexagons"/>
    <dgm:cxn modelId="{185251B0-C36B-4689-A1AE-D65467D86714}" type="presParOf" srcId="{9B44B0DF-7B06-4AB4-988A-DC865977C56C}" destId="{C1BDF0AE-823A-4F3B-87A2-EEA6A47B12CE}" srcOrd="1" destOrd="0" presId="urn:microsoft.com/office/officeart/2008/layout/AlternatingHexagons"/>
    <dgm:cxn modelId="{E350A93C-0127-4FA1-B50A-3A6577E6B9BC}" type="presParOf" srcId="{9B44B0DF-7B06-4AB4-988A-DC865977C56C}" destId="{07F3C430-C38E-4166-B711-5987F93F456A}" srcOrd="2" destOrd="0" presId="urn:microsoft.com/office/officeart/2008/layout/AlternatingHexagons"/>
    <dgm:cxn modelId="{21AAFB66-681B-43D0-BC3C-433512F28A38}" type="presParOf" srcId="{9B44B0DF-7B06-4AB4-988A-DC865977C56C}" destId="{A00CA5CB-147B-49FE-B9B4-1054E000C2F1}" srcOrd="3" destOrd="0" presId="urn:microsoft.com/office/officeart/2008/layout/AlternatingHexagons"/>
    <dgm:cxn modelId="{CBCAE0B4-E799-48B0-922B-FD4A40B1FFA0}" type="presParOf" srcId="{9B44B0DF-7B06-4AB4-988A-DC865977C56C}" destId="{40C9185B-660D-46EC-A0FE-0EB8F2DCE0D0}" srcOrd="4" destOrd="0" presId="urn:microsoft.com/office/officeart/2008/layout/AlternatingHexagons"/>
    <dgm:cxn modelId="{2BF9FDB5-106B-448A-9CA9-62F78A15B1F7}" type="presParOf" srcId="{27DA86C9-CFE7-462F-8C82-6427F4ECCC7A}" destId="{6C4BE685-D9EC-449B-A71E-16301B48881C}" srcOrd="1" destOrd="0" presId="urn:microsoft.com/office/officeart/2008/layout/AlternatingHexagons"/>
    <dgm:cxn modelId="{D9E30F0F-C524-4228-9F99-7FA12032F708}" type="presParOf" srcId="{27DA86C9-CFE7-462F-8C82-6427F4ECCC7A}" destId="{E7D6587C-D243-4B80-8026-BFD4BE426AD5}" srcOrd="2" destOrd="0" presId="urn:microsoft.com/office/officeart/2008/layout/AlternatingHexagons"/>
    <dgm:cxn modelId="{D360F052-9B6A-487F-867B-A867FC9F4087}" type="presParOf" srcId="{E7D6587C-D243-4B80-8026-BFD4BE426AD5}" destId="{BFF643F1-32BC-4399-85EF-AC820C292CF1}" srcOrd="0" destOrd="0" presId="urn:microsoft.com/office/officeart/2008/layout/AlternatingHexagons"/>
    <dgm:cxn modelId="{57541EF5-A47E-4EB0-BC1A-82B341DCE9DA}" type="presParOf" srcId="{E7D6587C-D243-4B80-8026-BFD4BE426AD5}" destId="{F3CAD661-2F89-47ED-9284-CD1D720CCC78}" srcOrd="1" destOrd="0" presId="urn:microsoft.com/office/officeart/2008/layout/AlternatingHexagons"/>
    <dgm:cxn modelId="{EEA5CBBB-1632-4C4C-B56B-B930CF0A42D6}" type="presParOf" srcId="{E7D6587C-D243-4B80-8026-BFD4BE426AD5}" destId="{221B550D-3A32-447A-82B4-F9E59818B0EF}" srcOrd="2" destOrd="0" presId="urn:microsoft.com/office/officeart/2008/layout/AlternatingHexagons"/>
    <dgm:cxn modelId="{0D5AC342-32B9-45A7-8806-618F192BB749}" type="presParOf" srcId="{E7D6587C-D243-4B80-8026-BFD4BE426AD5}" destId="{DD274C82-0F54-43F6-8D3B-CFF0DB474EF0}" srcOrd="3" destOrd="0" presId="urn:microsoft.com/office/officeart/2008/layout/AlternatingHexagons"/>
    <dgm:cxn modelId="{2550CA11-E525-4E1C-A588-660CF6C67ACB}" type="presParOf" srcId="{E7D6587C-D243-4B80-8026-BFD4BE426AD5}" destId="{78A60E00-D02A-4D03-8F8D-9D88C8F9F085}" srcOrd="4" destOrd="0" presId="urn:microsoft.com/office/officeart/2008/layout/AlternatingHexagons"/>
    <dgm:cxn modelId="{BA1D68A0-F74F-48A1-9853-A5AFC2449CBC}" type="presParOf" srcId="{27DA86C9-CFE7-462F-8C82-6427F4ECCC7A}" destId="{43D14373-E3C6-4324-8B40-97F5A003DB1C}" srcOrd="3" destOrd="0" presId="urn:microsoft.com/office/officeart/2008/layout/AlternatingHexagons"/>
    <dgm:cxn modelId="{BA356001-278A-4530-B49D-5B86A459A795}" type="presParOf" srcId="{27DA86C9-CFE7-462F-8C82-6427F4ECCC7A}" destId="{2AFB1086-E588-4194-8287-A333C3E37067}" srcOrd="4" destOrd="0" presId="urn:microsoft.com/office/officeart/2008/layout/AlternatingHexagons"/>
    <dgm:cxn modelId="{413A96A6-9677-4D47-9A09-12C17FE17272}" type="presParOf" srcId="{2AFB1086-E588-4194-8287-A333C3E37067}" destId="{8AA150DB-13EF-4774-B09A-B46E80DFC381}" srcOrd="0" destOrd="0" presId="urn:microsoft.com/office/officeart/2008/layout/AlternatingHexagons"/>
    <dgm:cxn modelId="{92EA65F7-2BDD-480E-83BB-C231B89CDBCF}" type="presParOf" srcId="{2AFB1086-E588-4194-8287-A333C3E37067}" destId="{23C78F0B-085C-4F3B-9C87-19A9281A930A}" srcOrd="1" destOrd="0" presId="urn:microsoft.com/office/officeart/2008/layout/AlternatingHexagons"/>
    <dgm:cxn modelId="{076C1AD2-8B8B-44B2-8D86-44459DAC7C65}" type="presParOf" srcId="{2AFB1086-E588-4194-8287-A333C3E37067}" destId="{99F70F49-6CDB-4C92-8DAB-8679EF990F55}" srcOrd="2" destOrd="0" presId="urn:microsoft.com/office/officeart/2008/layout/AlternatingHexagons"/>
    <dgm:cxn modelId="{47B17B72-921F-4649-A0DC-5125A4979260}" type="presParOf" srcId="{2AFB1086-E588-4194-8287-A333C3E37067}" destId="{6D1A1D6E-52CB-4CC7-A426-D71C75090DE0}" srcOrd="3" destOrd="0" presId="urn:microsoft.com/office/officeart/2008/layout/AlternatingHexagons"/>
    <dgm:cxn modelId="{2236C93A-09EA-4F82-B1C8-8C4E40F051D4}" type="presParOf" srcId="{2AFB1086-E588-4194-8287-A333C3E37067}" destId="{2F1AD1D2-01D4-4697-B6ED-1A406E25D7F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81727-0FE1-4669-9B4F-335F3DEA6B5F}">
      <dsp:nvSpPr>
        <dsp:cNvPr id="0" name=""/>
        <dsp:cNvSpPr/>
      </dsp:nvSpPr>
      <dsp:spPr>
        <a:xfrm rot="5400000">
          <a:off x="4470597" y="-847085"/>
          <a:ext cx="2040248" cy="3852184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altLang="hu-HU" sz="1400" b="1" u="none" kern="1200" dirty="0" smtClean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 rot="-5400000">
        <a:off x="4206660" y="398924"/>
        <a:ext cx="2568122" cy="1360166"/>
      </dsp:txXfrm>
    </dsp:sp>
    <dsp:sp modelId="{C1BDF0AE-823A-4F3B-87A2-EEA6A47B12CE}">
      <dsp:nvSpPr>
        <dsp:cNvPr id="0" name=""/>
        <dsp:cNvSpPr/>
      </dsp:nvSpPr>
      <dsp:spPr>
        <a:xfrm>
          <a:off x="5760641" y="3672411"/>
          <a:ext cx="2973718" cy="1509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Benyújtás első szakasza:</a:t>
          </a:r>
          <a:endParaRPr lang="hu-H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2016.01.11. – 2016.02.12.</a:t>
          </a:r>
          <a:endParaRPr lang="hu-HU" sz="1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60641" y="3672411"/>
        <a:ext cx="2973718" cy="1509068"/>
      </dsp:txXfrm>
    </dsp:sp>
    <dsp:sp modelId="{40C9185B-660D-46EC-A0FE-0EB8F2DCE0D0}">
      <dsp:nvSpPr>
        <dsp:cNvPr id="0" name=""/>
        <dsp:cNvSpPr/>
      </dsp:nvSpPr>
      <dsp:spPr>
        <a:xfrm rot="5400000">
          <a:off x="2481318" y="359328"/>
          <a:ext cx="1638869" cy="14633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 dirty="0"/>
        </a:p>
      </dsp:txBody>
      <dsp:txXfrm rot="-5400000">
        <a:off x="2799898" y="530111"/>
        <a:ext cx="1001708" cy="1121825"/>
      </dsp:txXfrm>
    </dsp:sp>
    <dsp:sp modelId="{BFF643F1-32BC-4399-85EF-AC820C292CF1}">
      <dsp:nvSpPr>
        <dsp:cNvPr id="0" name=""/>
        <dsp:cNvSpPr/>
      </dsp:nvSpPr>
      <dsp:spPr>
        <a:xfrm rot="5400000">
          <a:off x="3729173" y="739465"/>
          <a:ext cx="1681082" cy="4184808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Támogatási intenzitás: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Egyéni Konvergencia: 50% </a:t>
          </a:r>
          <a:r>
            <a:rPr lang="hu-HU" altLang="hu-H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Közép-Mo-i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régió: 40% 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Fiatal gazda: + 10% 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Kollektív pályázat: +10%</a:t>
          </a:r>
          <a:endParaRPr lang="hu-HU" sz="1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174778" y="2271508"/>
        <a:ext cx="2789872" cy="1120722"/>
      </dsp:txXfrm>
    </dsp:sp>
    <dsp:sp modelId="{F3CAD661-2F89-47ED-9284-CD1D720CCC78}">
      <dsp:nvSpPr>
        <dsp:cNvPr id="0" name=""/>
        <dsp:cNvSpPr/>
      </dsp:nvSpPr>
      <dsp:spPr>
        <a:xfrm>
          <a:off x="216025" y="1656182"/>
          <a:ext cx="3124279" cy="1921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Jogosultak:</a:t>
          </a:r>
          <a:endParaRPr lang="hu-H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mg.-i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termelők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min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6000 € STÉ</a:t>
          </a:r>
          <a:endParaRPr lang="hu-H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min. 50% </a:t>
          </a:r>
          <a:r>
            <a:rPr lang="hu-HU" altLang="hu-H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mg.-i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árbevétel </a:t>
          </a:r>
          <a:endParaRPr lang="hu-H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6025" y="1656182"/>
        <a:ext cx="3124279" cy="1921836"/>
      </dsp:txXfrm>
    </dsp:sp>
    <dsp:sp modelId="{78A60E00-D02A-4D03-8F8D-9D88C8F9F085}">
      <dsp:nvSpPr>
        <dsp:cNvPr id="0" name=""/>
        <dsp:cNvSpPr/>
      </dsp:nvSpPr>
      <dsp:spPr>
        <a:xfrm rot="5400000">
          <a:off x="6209885" y="2205817"/>
          <a:ext cx="1361175" cy="126719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6460784" y="2377857"/>
        <a:ext cx="859377" cy="923114"/>
      </dsp:txXfrm>
    </dsp:sp>
    <dsp:sp modelId="{8AA150DB-13EF-4774-B09A-B46E80DFC381}">
      <dsp:nvSpPr>
        <dsp:cNvPr id="0" name=""/>
        <dsp:cNvSpPr/>
      </dsp:nvSpPr>
      <dsp:spPr>
        <a:xfrm rot="5400000">
          <a:off x="1660904" y="2020775"/>
          <a:ext cx="1748762" cy="4491448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780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Max. támogatási összeg:</a:t>
          </a:r>
        </a:p>
        <a:p>
          <a:pPr marL="35560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Egyéni: 50 millió Ft </a:t>
          </a:r>
        </a:p>
        <a:p>
          <a:pPr marL="35560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Kollektív: 100 millió Ft</a:t>
          </a:r>
          <a:endParaRPr lang="hu-H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038136" y="3683578"/>
        <a:ext cx="2994298" cy="1165842"/>
      </dsp:txXfrm>
    </dsp:sp>
    <dsp:sp modelId="{23C78F0B-085C-4F3B-9C87-19A9281A930A}">
      <dsp:nvSpPr>
        <dsp:cNvPr id="0" name=""/>
        <dsp:cNvSpPr/>
      </dsp:nvSpPr>
      <dsp:spPr>
        <a:xfrm>
          <a:off x="0" y="732636"/>
          <a:ext cx="2732156" cy="106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Felhívás megjelenése: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2015.11.20.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módosítva: 2016.01.08.</a:t>
          </a:r>
          <a:endParaRPr lang="hu-HU" sz="1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732636"/>
        <a:ext cx="2732156" cy="1060119"/>
      </dsp:txXfrm>
    </dsp:sp>
    <dsp:sp modelId="{2F1AD1D2-01D4-4697-B6ED-1A406E25D7F5}">
      <dsp:nvSpPr>
        <dsp:cNvPr id="0" name=""/>
        <dsp:cNvSpPr/>
      </dsp:nvSpPr>
      <dsp:spPr>
        <a:xfrm rot="5400000">
          <a:off x="238" y="3594503"/>
          <a:ext cx="1361593" cy="136207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227012" y="3821673"/>
        <a:ext cx="908046" cy="907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81727-0FE1-4669-9B4F-335F3DEA6B5F}">
      <dsp:nvSpPr>
        <dsp:cNvPr id="0" name=""/>
        <dsp:cNvSpPr/>
      </dsp:nvSpPr>
      <dsp:spPr>
        <a:xfrm rot="5400000">
          <a:off x="3735353" y="-1003331"/>
          <a:ext cx="2215448" cy="5181511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altLang="hu-HU" sz="1400" b="0" u="sng" kern="1200" dirty="0" smtClean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 rot="-5400000">
        <a:off x="3115907" y="848941"/>
        <a:ext cx="3454341" cy="1476966"/>
      </dsp:txXfrm>
    </dsp:sp>
    <dsp:sp modelId="{C1BDF0AE-823A-4F3B-87A2-EEA6A47B12CE}">
      <dsp:nvSpPr>
        <dsp:cNvPr id="0" name=""/>
        <dsp:cNvSpPr/>
      </dsp:nvSpPr>
      <dsp:spPr>
        <a:xfrm>
          <a:off x="6012158" y="3960442"/>
          <a:ext cx="2818673" cy="769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Benyújtás első szakasza:</a:t>
          </a:r>
          <a:endParaRPr lang="hu-H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2016.02.25. – 2016.04.25.</a:t>
          </a:r>
          <a:endParaRPr lang="hu-HU" sz="1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12158" y="3960442"/>
        <a:ext cx="2818673" cy="769190"/>
      </dsp:txXfrm>
    </dsp:sp>
    <dsp:sp modelId="{40C9185B-660D-46EC-A0FE-0EB8F2DCE0D0}">
      <dsp:nvSpPr>
        <dsp:cNvPr id="0" name=""/>
        <dsp:cNvSpPr/>
      </dsp:nvSpPr>
      <dsp:spPr>
        <a:xfrm rot="5400000">
          <a:off x="1499837" y="984190"/>
          <a:ext cx="1236496" cy="118176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1719805" y="1158346"/>
        <a:ext cx="796560" cy="833452"/>
      </dsp:txXfrm>
    </dsp:sp>
    <dsp:sp modelId="{BFF643F1-32BC-4399-85EF-AC820C292CF1}">
      <dsp:nvSpPr>
        <dsp:cNvPr id="0" name=""/>
        <dsp:cNvSpPr/>
      </dsp:nvSpPr>
      <dsp:spPr>
        <a:xfrm rot="5400000">
          <a:off x="4963954" y="1181457"/>
          <a:ext cx="1442604" cy="3992457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Támogatási intenzitás:</a:t>
          </a:r>
        </a:p>
        <a:p>
          <a:pPr marL="17780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Konvergencia régió: 50% </a:t>
          </a:r>
        </a:p>
        <a:p>
          <a:pPr marL="17780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Közép-Mo-i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régió: 40% </a:t>
          </a:r>
          <a:endParaRPr lang="hu-HU" sz="1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4354437" y="2696818"/>
        <a:ext cx="2661638" cy="961736"/>
      </dsp:txXfrm>
    </dsp:sp>
    <dsp:sp modelId="{F3CAD661-2F89-47ED-9284-CD1D720CCC78}">
      <dsp:nvSpPr>
        <dsp:cNvPr id="0" name=""/>
        <dsp:cNvSpPr/>
      </dsp:nvSpPr>
      <dsp:spPr>
        <a:xfrm>
          <a:off x="171036" y="2251896"/>
          <a:ext cx="2745011" cy="1120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Jogosultak:</a:t>
          </a:r>
          <a:endParaRPr lang="hu-H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mg-i 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termelők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nem 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mg-i mikro- és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kisvállalkozások (</a:t>
          </a:r>
          <a:r>
            <a:rPr lang="hu-HU" altLang="hu-H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Annex</a:t>
          </a: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I.)</a:t>
          </a:r>
          <a:endParaRPr lang="hu-H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1036" y="2251896"/>
        <a:ext cx="2745011" cy="1120065"/>
      </dsp:txXfrm>
    </dsp:sp>
    <dsp:sp modelId="{78A60E00-D02A-4D03-8F8D-9D88C8F9F085}">
      <dsp:nvSpPr>
        <dsp:cNvPr id="0" name=""/>
        <dsp:cNvSpPr/>
      </dsp:nvSpPr>
      <dsp:spPr>
        <a:xfrm rot="5400000">
          <a:off x="7418441" y="2579171"/>
          <a:ext cx="1191762" cy="115282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7626909" y="2755083"/>
        <a:ext cx="774825" cy="800998"/>
      </dsp:txXfrm>
    </dsp:sp>
    <dsp:sp modelId="{8AA150DB-13EF-4774-B09A-B46E80DFC381}">
      <dsp:nvSpPr>
        <dsp:cNvPr id="0" name=""/>
        <dsp:cNvSpPr/>
      </dsp:nvSpPr>
      <dsp:spPr>
        <a:xfrm rot="5400000">
          <a:off x="2566969" y="2021890"/>
          <a:ext cx="1448102" cy="4290167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Max. támogatási összeg:</a:t>
          </a:r>
        </a:p>
        <a:p>
          <a:pPr marL="17780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Egyéni: 500 millió Ft</a:t>
          </a:r>
        </a:p>
        <a:p>
          <a:pPr marL="17780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Kollektív: 1 500 millió Ft</a:t>
          </a:r>
          <a:endParaRPr lang="hu-H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860965" y="3684272"/>
        <a:ext cx="2860111" cy="965402"/>
      </dsp:txXfrm>
    </dsp:sp>
    <dsp:sp modelId="{23C78F0B-085C-4F3B-9C87-19A9281A930A}">
      <dsp:nvSpPr>
        <dsp:cNvPr id="0" name=""/>
        <dsp:cNvSpPr/>
      </dsp:nvSpPr>
      <dsp:spPr>
        <a:xfrm>
          <a:off x="8" y="216027"/>
          <a:ext cx="2760365" cy="1102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800" b="1" u="sng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Felhívás megjelenése: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2015.12.28.</a:t>
          </a:r>
          <a:endParaRPr lang="hu-HU" sz="1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" y="216027"/>
        <a:ext cx="2760365" cy="1102058"/>
      </dsp:txXfrm>
    </dsp:sp>
    <dsp:sp modelId="{2F1AD1D2-01D4-4697-B6ED-1A406E25D7F5}">
      <dsp:nvSpPr>
        <dsp:cNvPr id="0" name=""/>
        <dsp:cNvSpPr/>
      </dsp:nvSpPr>
      <dsp:spPr>
        <a:xfrm rot="5400000">
          <a:off x="47686" y="3586865"/>
          <a:ext cx="1228890" cy="107522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292518" y="3702044"/>
        <a:ext cx="739226" cy="844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0.73729</cdr:x>
      <cdr:y>0.91739</cdr:y>
    </cdr:from>
    <cdr:to>
      <cdr:x>0.92373</cdr:x>
      <cdr:y>0.97265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6264696" y="4756285"/>
          <a:ext cx="1584176" cy="286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hu-H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millió db/év</a:t>
          </a:r>
          <a:endParaRPr lang="hu-H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2DEFD-8301-4D6F-BD3F-1E17D08F13AC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0CDD2-D0B3-4C06-83E3-11F5FA01075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5590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97F1C-BC7C-4EB9-8D52-63EE6C50CE5C}" type="datetimeFigureOut">
              <a:rPr lang="hu-HU" smtClean="0"/>
              <a:pPr/>
              <a:t>2016.04.25.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6B8AA-5026-4381-B20F-C6D6684B2A7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856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6B8AA-5026-4381-B20F-C6D6684B2A75}" type="slidenum">
              <a:rPr lang="hu-HU" smtClean="0"/>
              <a:pPr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570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6B8AA-5026-4381-B20F-C6D6684B2A75}" type="slidenum">
              <a:rPr lang="hu-HU" smtClean="0">
                <a:solidFill>
                  <a:prstClr val="black"/>
                </a:solidFill>
              </a:rPr>
              <a:pPr/>
              <a:t>12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70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E36-9F3D-4C3C-8F8A-D3C3C9F04CC6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28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0E18-E975-4860-B6FA-C600022330E8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42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619B-54B5-4718-B2EA-D551D297FBC5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8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A66C-DA17-46C1-8C0A-A22ABC222F71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76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76A9-6483-40E5-A459-99C33BBEE938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2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8CC1-7704-41B7-8106-79D341C3909E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92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D0F63-E912-4487-9D62-8742843A75F1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25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3664-D0C4-4259-A79C-54EA7EFD7A2E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41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947-C156-45AB-AA13-4DC3ACD3151F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46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9EE0-A209-43BD-93D2-9F384FA79BE5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33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3E6B-F64E-4916-90B6-96AF967D5FA3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55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FF7C-A80E-4633-B2CE-AAFB79E522F7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2266583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7339"/>
            <a:ext cx="991092" cy="67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http://www.umvp.eu/sites/default/files/eu_zaszl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897" y="92606"/>
            <a:ext cx="1006440" cy="6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41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hu/url?sa=i&amp;rct=j&amp;q=&amp;esrc=s&amp;source=images&amp;cd=&amp;cad=rja&amp;uact=8&amp;ved=0ahUKEwiJr9e265_MAhXB1RoKHZ0UDqAQjRwIBw&amp;url=http://www.miabonyunk.hu/cikkek.php?cikk=10411&amp;bvm=bv.119745492,d.ZGg&amp;psig=AFQjCNGItI4ad821ZxmPxdHuJV1B7WvZxQ&amp;ust=146133182841257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916416" cy="180020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Vidékfejlesztési Program</a:t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Baromfitartó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telepek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korszerűsítése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19572" y="3573016"/>
            <a:ext cx="7232848" cy="1752600"/>
          </a:xfrm>
        </p:spPr>
        <p:txBody>
          <a:bodyPr>
            <a:normAutofit fontScale="92500" lnSpcReduction="20000"/>
          </a:bodyPr>
          <a:lstStyle/>
          <a:p>
            <a:r>
              <a:rPr lang="hu-HU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Mezei Dávid</a:t>
            </a:r>
            <a:endParaRPr lang="hu-HU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agrár-vidékfejlesztési stratégiai ügyekért felelős helyettes  államtitkár</a:t>
            </a:r>
            <a:endParaRPr lang="hu-HU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hu-HU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Miniszterelnökség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683568" y="5805264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 </a:t>
            </a:r>
            <a:r>
              <a:rPr lang="hu-HU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Tojóhibrid-tenyésztők</a:t>
            </a:r>
            <a:r>
              <a:rPr lang="hu-H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és Tojástermelők Szövetsége </a:t>
            </a:r>
          </a:p>
          <a:p>
            <a:pPr algn="ctr"/>
            <a:r>
              <a:rPr lang="hu-H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Budapest, 2016. április 26.</a:t>
            </a:r>
          </a:p>
        </p:txBody>
      </p:sp>
    </p:spTree>
    <p:extLst>
      <p:ext uri="{BB962C8B-B14F-4D97-AF65-F5344CB8AC3E}">
        <p14:creationId xmlns:p14="http://schemas.microsoft.com/office/powerpoint/2010/main" val="36033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954107"/>
          </a:xfr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 anchorCtr="0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hu-HU" alt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Az é</a:t>
            </a:r>
            <a:r>
              <a:rPr lang="hu-HU" alt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tkezési tojás termelése </a:t>
            </a:r>
            <a:r>
              <a:rPr lang="hu-HU" altLang="hu-H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alakulása Magyarországon </a:t>
            </a:r>
            <a:r>
              <a:rPr lang="en-US" altLang="hu-H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lang="en-US" alt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2000-201</a:t>
            </a:r>
            <a:r>
              <a:rPr lang="hu-HU" alt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lang="en-US" alt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endParaRPr lang="hu-H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08168131"/>
              </p:ext>
            </p:extLst>
          </p:nvPr>
        </p:nvGraphicFramePr>
        <p:xfrm>
          <a:off x="323528" y="1493624"/>
          <a:ext cx="849694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35496" y="6536377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i="1" dirty="0" smtClean="0">
                <a:latin typeface="Times New Roman" pitchFamily="18" charset="0"/>
                <a:cs typeface="Times New Roman" pitchFamily="18" charset="0"/>
              </a:rPr>
              <a:t>Forrás: KSH</a:t>
            </a:r>
            <a:endParaRPr lang="hu-HU" sz="1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3"/>
          <a:stretch/>
        </p:blipFill>
        <p:spPr>
          <a:xfrm>
            <a:off x="1099840" y="1844824"/>
            <a:ext cx="6859091" cy="440508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cxnSp>
        <p:nvCxnSpPr>
          <p:cNvPr id="8" name="Egyenes összekötő nyíllal 7"/>
          <p:cNvCxnSpPr/>
          <p:nvPr/>
        </p:nvCxnSpPr>
        <p:spPr>
          <a:xfrm>
            <a:off x="6084168" y="2912170"/>
            <a:ext cx="983791" cy="962063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/>
          <p:cNvSpPr txBox="1"/>
          <p:nvPr/>
        </p:nvSpPr>
        <p:spPr>
          <a:xfrm>
            <a:off x="5076056" y="2327395"/>
            <a:ext cx="2016224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1600" dirty="0" smtClean="0">
                <a:solidFill>
                  <a:schemeClr val="accent1">
                    <a:lumMod val="75000"/>
                  </a:schemeClr>
                </a:solidFill>
              </a:rPr>
              <a:t>Feljavított ketrecek kötelező alkalmazása</a:t>
            </a:r>
            <a:endParaRPr lang="hu-H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2" name="Egyenes összekötő nyíllal 11"/>
          <p:cNvCxnSpPr/>
          <p:nvPr/>
        </p:nvCxnSpPr>
        <p:spPr>
          <a:xfrm flipV="1">
            <a:off x="4355976" y="3573016"/>
            <a:ext cx="914400" cy="7920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doboz 13"/>
          <p:cNvSpPr txBox="1"/>
          <p:nvPr/>
        </p:nvSpPr>
        <p:spPr>
          <a:xfrm>
            <a:off x="3569608" y="4351248"/>
            <a:ext cx="1506448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1600" dirty="0" smtClean="0">
                <a:solidFill>
                  <a:schemeClr val="accent1">
                    <a:lumMod val="75000"/>
                  </a:schemeClr>
                </a:solidFill>
              </a:rPr>
              <a:t>EU csatlakozás</a:t>
            </a:r>
            <a:endParaRPr lang="hu-H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21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5772252"/>
              </p:ext>
            </p:extLst>
          </p:nvPr>
        </p:nvGraphicFramePr>
        <p:xfrm>
          <a:off x="971600" y="1772816"/>
          <a:ext cx="6048672" cy="430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523220"/>
          </a:xfr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Tojásfogyasztás (db/fő/év)</a:t>
            </a:r>
            <a:endParaRPr lang="hu-H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869878"/>
              </p:ext>
            </p:extLst>
          </p:nvPr>
        </p:nvGraphicFramePr>
        <p:xfrm>
          <a:off x="539552" y="198884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337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115616" y="1203429"/>
            <a:ext cx="7056784" cy="523220"/>
          </a:xfr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Vidékfejlesztési Program 2014-2020</a:t>
            </a: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467544" y="2287413"/>
            <a:ext cx="8229600" cy="4525963"/>
          </a:xfrm>
        </p:spPr>
        <p:txBody>
          <a:bodyPr>
            <a:normAutofit/>
          </a:bodyPr>
          <a:lstStyle/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Vidékfejlesztési Program benyújtása:</a:t>
            </a:r>
          </a:p>
          <a:p>
            <a:pPr lvl="1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2014. szeptember</a:t>
            </a:r>
          </a:p>
          <a:p>
            <a:pPr>
              <a:spcBef>
                <a:spcPts val="1800"/>
              </a:spcBef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Vidékfejlesztési Program Bizottság általi elfogadása:</a:t>
            </a:r>
          </a:p>
          <a:p>
            <a:pPr lvl="1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2015. augusztus 12.</a:t>
            </a:r>
          </a:p>
          <a:p>
            <a:pPr>
              <a:spcBef>
                <a:spcPts val="1800"/>
              </a:spcBef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Kiírásra került pályázatok:</a:t>
            </a:r>
          </a:p>
          <a:p>
            <a:pPr lvl="1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2016 áprilisáig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: 26 darab, 713 milliárd Ft összegben (teljes forrás 55% hozzáférhetővé vált)</a:t>
            </a:r>
          </a:p>
          <a:p>
            <a:pPr marL="457200" lvl="1" indent="0">
              <a:buNone/>
            </a:pPr>
            <a:endParaRPr lang="hu-HU" dirty="0"/>
          </a:p>
        </p:txBody>
      </p:sp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1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310222" y="817548"/>
            <a:ext cx="643013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hu-H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algn="r" fontAlgn="base">
              <a:spcBef>
                <a:spcPct val="0"/>
              </a:spcBef>
              <a:spcAft>
                <a:spcPct val="0"/>
              </a:spcAft>
              <a:defRPr sz="3600" b="1"/>
            </a:lvl2pPr>
            <a:lvl3pPr algn="r" fontAlgn="base">
              <a:spcBef>
                <a:spcPct val="0"/>
              </a:spcBef>
              <a:spcAft>
                <a:spcPct val="0"/>
              </a:spcAft>
              <a:defRPr sz="3600" b="1"/>
            </a:lvl3pPr>
            <a:lvl4pPr algn="r" fontAlgn="base">
              <a:spcBef>
                <a:spcPct val="0"/>
              </a:spcBef>
              <a:spcAft>
                <a:spcPct val="0"/>
              </a:spcAft>
              <a:defRPr sz="3600" b="1"/>
            </a:lvl4pPr>
            <a:lvl5pPr algn="r" fontAlgn="base">
              <a:spcBef>
                <a:spcPct val="0"/>
              </a:spcBef>
              <a:spcAft>
                <a:spcPct val="0"/>
              </a:spcAft>
              <a:defRPr sz="3600" b="1"/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 b="1"/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 b="1"/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 b="1"/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 b="1"/>
            </a:lvl9pPr>
          </a:lstStyle>
          <a:p>
            <a:r>
              <a:rPr lang="hu-HU" altLang="hu-HU" sz="2800" dirty="0"/>
              <a:t>Állattartó </a:t>
            </a:r>
            <a:r>
              <a:rPr lang="hu-HU" altLang="hu-HU" sz="2800" dirty="0" smtClean="0"/>
              <a:t>telepek korszerűsítése (ÁTK)</a:t>
            </a:r>
            <a:endParaRPr altLang="hu-HU" sz="2800" dirty="0"/>
          </a:p>
        </p:txBody>
      </p:sp>
      <p:grpSp>
        <p:nvGrpSpPr>
          <p:cNvPr id="29" name="Csoportba foglalás 28"/>
          <p:cNvGrpSpPr/>
          <p:nvPr/>
        </p:nvGrpSpPr>
        <p:grpSpPr>
          <a:xfrm>
            <a:off x="2051720" y="4513412"/>
            <a:ext cx="2325796" cy="2119786"/>
            <a:chOff x="3129684" y="149098"/>
            <a:chExt cx="3207023" cy="1651099"/>
          </a:xfrm>
        </p:grpSpPr>
        <p:sp>
          <p:nvSpPr>
            <p:cNvPr id="30" name="Hatszög 29"/>
            <p:cNvSpPr/>
            <p:nvPr/>
          </p:nvSpPr>
          <p:spPr>
            <a:xfrm rot="5400000">
              <a:off x="3907646" y="-628864"/>
              <a:ext cx="1651099" cy="32070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Hatszög 4"/>
            <p:cNvSpPr/>
            <p:nvPr/>
          </p:nvSpPr>
          <p:spPr>
            <a:xfrm>
              <a:off x="3150541" y="432876"/>
              <a:ext cx="3159901" cy="110073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hu-HU" b="1" u="sng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Általános ÁTK</a:t>
              </a:r>
            </a:p>
            <a:p>
              <a:pPr algn="ctr"/>
              <a:r>
                <a:rPr lang="hu-HU" sz="16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(Lófélék, </a:t>
              </a:r>
              <a:r>
                <a:rPr lang="hu-HU" sz="16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galamb</a:t>
              </a:r>
              <a:r>
                <a:rPr lang="hu-HU" sz="16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hu-HU" sz="16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hu-HU" sz="16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fürj</a:t>
              </a:r>
              <a:r>
                <a:rPr lang="hu-HU" sz="16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nyúl, méh, csincsilla)</a:t>
              </a:r>
            </a:p>
            <a:p>
              <a:pPr algn="ctr"/>
              <a:r>
                <a:rPr lang="hu-HU" sz="1600" b="1" u="sng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Keretösszeg:</a:t>
              </a:r>
              <a:endParaRPr lang="hu-H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hu-H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5,9 Mrd Ft</a:t>
              </a:r>
              <a:endParaRPr lang="hu-H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Csoportba foglalás 4"/>
          <p:cNvGrpSpPr/>
          <p:nvPr/>
        </p:nvGrpSpPr>
        <p:grpSpPr>
          <a:xfrm>
            <a:off x="5148064" y="4437112"/>
            <a:ext cx="2206992" cy="2196086"/>
            <a:chOff x="3332418" y="2984331"/>
            <a:chExt cx="4846295" cy="907380"/>
          </a:xfrm>
        </p:grpSpPr>
        <p:grpSp>
          <p:nvGrpSpPr>
            <p:cNvPr id="53" name="Csoportba foglalás 52"/>
            <p:cNvGrpSpPr/>
            <p:nvPr/>
          </p:nvGrpSpPr>
          <p:grpSpPr>
            <a:xfrm>
              <a:off x="3332418" y="2984331"/>
              <a:ext cx="4846295" cy="907380"/>
              <a:chOff x="3129684" y="149097"/>
              <a:chExt cx="3207023" cy="1651099"/>
            </a:xfrm>
          </p:grpSpPr>
          <p:sp>
            <p:nvSpPr>
              <p:cNvPr id="54" name="Hatszög 53"/>
              <p:cNvSpPr/>
              <p:nvPr/>
            </p:nvSpPr>
            <p:spPr>
              <a:xfrm rot="5400000">
                <a:off x="3907646" y="-628865"/>
                <a:ext cx="1651099" cy="3207023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5" name="Hatszög 4"/>
              <p:cNvSpPr/>
              <p:nvPr/>
            </p:nvSpPr>
            <p:spPr>
              <a:xfrm>
                <a:off x="3176806" y="424281"/>
                <a:ext cx="3159901" cy="1100733"/>
              </a:xfrm>
              <a:prstGeom prst="rect">
                <a:avLst/>
              </a:prstGeom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algn="ctr"/>
                <a:endParaRPr lang="hu-H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4" name="Hatszög 4"/>
            <p:cNvSpPr/>
            <p:nvPr/>
          </p:nvSpPr>
          <p:spPr>
            <a:xfrm>
              <a:off x="3472598" y="3199718"/>
              <a:ext cx="4481390" cy="476606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hu-H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Juh- és kecsketartó telepek </a:t>
              </a:r>
              <a:r>
                <a:rPr lang="hu-H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korszerűsítése</a:t>
              </a:r>
            </a:p>
            <a:p>
              <a:pPr algn="ctr"/>
              <a:r>
                <a:rPr lang="hu-HU" sz="1600" b="1" u="sng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Keretösszeg:</a:t>
              </a:r>
              <a:endParaRPr lang="hu-H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hu-H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3,97 Mrd Ft</a:t>
              </a:r>
              <a:endParaRPr lang="hu-H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1" name="Csoportba foglalás 40"/>
          <p:cNvGrpSpPr/>
          <p:nvPr/>
        </p:nvGrpSpPr>
        <p:grpSpPr>
          <a:xfrm>
            <a:off x="6300192" y="1844824"/>
            <a:ext cx="2537756" cy="2334738"/>
            <a:chOff x="3720468" y="-676199"/>
            <a:chExt cx="3207023" cy="1651099"/>
          </a:xfrm>
        </p:grpSpPr>
        <p:sp>
          <p:nvSpPr>
            <p:cNvPr id="42" name="Hatszög 41"/>
            <p:cNvSpPr/>
            <p:nvPr/>
          </p:nvSpPr>
          <p:spPr>
            <a:xfrm rot="5400000">
              <a:off x="4498430" y="-1454161"/>
              <a:ext cx="1651099" cy="32070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Hatszög 4"/>
            <p:cNvSpPr/>
            <p:nvPr/>
          </p:nvSpPr>
          <p:spPr>
            <a:xfrm>
              <a:off x="3861645" y="-523429"/>
              <a:ext cx="2952763" cy="919336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hu-H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Szarvasmarhatartó </a:t>
              </a:r>
              <a:r>
                <a:rPr lang="hu-H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telepek</a:t>
              </a:r>
            </a:p>
            <a:p>
              <a:pPr algn="ctr"/>
              <a:r>
                <a:rPr lang="hu-H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korszerűsítése</a:t>
              </a:r>
              <a:endParaRPr lang="hu-H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3" name="Hatszög 32"/>
          <p:cNvSpPr/>
          <p:nvPr/>
        </p:nvSpPr>
        <p:spPr>
          <a:xfrm rot="5400000">
            <a:off x="569053" y="1712833"/>
            <a:ext cx="2334738" cy="2537756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Hatszög 34"/>
          <p:cNvSpPr/>
          <p:nvPr/>
        </p:nvSpPr>
        <p:spPr>
          <a:xfrm rot="5400000">
            <a:off x="3521381" y="1712832"/>
            <a:ext cx="2334738" cy="253775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Szövegdoboz 3"/>
          <p:cNvSpPr txBox="1"/>
          <p:nvPr/>
        </p:nvSpPr>
        <p:spPr>
          <a:xfrm>
            <a:off x="3635896" y="2204864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latin typeface="Times New Roman" pitchFamily="18" charset="0"/>
                <a:cs typeface="Times New Roman" pitchFamily="18" charset="0"/>
              </a:rPr>
              <a:t>Baromfitartó telepek 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korszerűsítése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699096" y="2204864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Sertéstartó</a:t>
            </a:r>
          </a:p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telepek korszerűsítése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699096" y="3212976"/>
            <a:ext cx="2103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Keretösszeg</a:t>
            </a:r>
            <a:r>
              <a:rPr lang="hu-H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19,86 Mrd Ft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3630339" y="3214717"/>
            <a:ext cx="2103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Keretösszeg</a:t>
            </a:r>
            <a:r>
              <a:rPr lang="hu-H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19,86 Mrd Ft</a:t>
            </a:r>
          </a:p>
        </p:txBody>
      </p:sp>
      <p:sp>
        <p:nvSpPr>
          <p:cNvPr id="47" name="Szövegdoboz 46"/>
          <p:cNvSpPr txBox="1"/>
          <p:nvPr/>
        </p:nvSpPr>
        <p:spPr>
          <a:xfrm>
            <a:off x="6500823" y="3284984"/>
            <a:ext cx="2103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Keretösszeg</a:t>
            </a:r>
            <a:r>
              <a:rPr lang="hu-H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19,86 Mrd Ft</a:t>
            </a:r>
          </a:p>
        </p:txBody>
      </p:sp>
    </p:spTree>
    <p:extLst>
      <p:ext uri="{BB962C8B-B14F-4D97-AF65-F5344CB8AC3E}">
        <p14:creationId xmlns:p14="http://schemas.microsoft.com/office/powerpoint/2010/main" val="18663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1115616" y="900008"/>
            <a:ext cx="6947239" cy="523220"/>
          </a:xfr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Általános </a:t>
            </a:r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pályázati feltételek</a:t>
            </a:r>
            <a:endParaRPr lang="hu-H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28" name="Csoportba foglalás 27"/>
          <p:cNvGrpSpPr/>
          <p:nvPr/>
        </p:nvGrpSpPr>
        <p:grpSpPr>
          <a:xfrm>
            <a:off x="306538" y="1605987"/>
            <a:ext cx="8081886" cy="2255061"/>
            <a:chOff x="420306" y="1418520"/>
            <a:chExt cx="6660073" cy="2560148"/>
          </a:xfrm>
        </p:grpSpPr>
        <p:grpSp>
          <p:nvGrpSpPr>
            <p:cNvPr id="19" name="Csoportba foglalás 18"/>
            <p:cNvGrpSpPr/>
            <p:nvPr/>
          </p:nvGrpSpPr>
          <p:grpSpPr>
            <a:xfrm>
              <a:off x="513650" y="1418520"/>
              <a:ext cx="6566729" cy="2560148"/>
              <a:chOff x="61341" y="1157201"/>
              <a:chExt cx="6566729" cy="2560148"/>
            </a:xfrm>
          </p:grpSpPr>
          <p:sp>
            <p:nvSpPr>
              <p:cNvPr id="11" name="Hatszög 10"/>
              <p:cNvSpPr/>
              <p:nvPr/>
            </p:nvSpPr>
            <p:spPr>
              <a:xfrm rot="5400000">
                <a:off x="2549296" y="-251260"/>
                <a:ext cx="2560148" cy="537707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Szövegdoboz 14"/>
              <p:cNvSpPr txBox="1"/>
              <p:nvPr/>
            </p:nvSpPr>
            <p:spPr>
              <a:xfrm>
                <a:off x="1722858" y="1616075"/>
                <a:ext cx="4905212" cy="1622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b="1" dirty="0" smtClean="0">
                    <a:latin typeface="Times New Roman" pitchFamily="18" charset="0"/>
                    <a:cs typeface="Times New Roman" pitchFamily="18" charset="0"/>
                  </a:rPr>
                  <a:t>Első kifizetési kérelemhez csatolandó:</a:t>
                </a:r>
              </a:p>
              <a:p>
                <a:pPr marL="285750" lvl="1" indent="-285750">
                  <a:buFont typeface="Arial" pitchFamily="34" charset="0"/>
                  <a:buChar char="•"/>
                </a:pPr>
                <a:r>
                  <a:rPr lang="hu-HU" dirty="0">
                    <a:latin typeface="Times New Roman" pitchFamily="18" charset="0"/>
                    <a:cs typeface="Times New Roman" pitchFamily="18" charset="0"/>
                  </a:rPr>
                  <a:t>jogerős engedélyek</a:t>
                </a:r>
              </a:p>
              <a:p>
                <a:pPr marL="285750" lvl="1" indent="-285750">
                  <a:buFont typeface="Arial" pitchFamily="34" charset="0"/>
                  <a:buChar char="•"/>
                </a:pPr>
                <a:r>
                  <a:rPr lang="hu-HU" dirty="0">
                    <a:latin typeface="Times New Roman" pitchFamily="18" charset="0"/>
                    <a:cs typeface="Times New Roman" pitchFamily="18" charset="0"/>
                  </a:rPr>
                  <a:t>jogerős vízjogi </a:t>
                </a:r>
                <a:r>
                  <a:rPr lang="hu-HU" dirty="0" smtClean="0">
                    <a:latin typeface="Times New Roman" pitchFamily="18" charset="0"/>
                    <a:cs typeface="Times New Roman" pitchFamily="18" charset="0"/>
                  </a:rPr>
                  <a:t>engedély (kivéve: öntözéshez használt kút)</a:t>
                </a:r>
                <a:endParaRPr lang="hu-H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lvl="1" indent="-285750">
                  <a:buFont typeface="Arial" pitchFamily="34" charset="0"/>
                  <a:buChar char="•"/>
                </a:pPr>
                <a:r>
                  <a:rPr lang="hu-HU" dirty="0">
                    <a:latin typeface="Times New Roman" pitchFamily="18" charset="0"/>
                    <a:cs typeface="Times New Roman" pitchFamily="18" charset="0"/>
                  </a:rPr>
                  <a:t>környezeti hatástanulmány – ha </a:t>
                </a:r>
                <a:r>
                  <a:rPr lang="hu-HU" dirty="0" smtClean="0">
                    <a:latin typeface="Times New Roman" pitchFamily="18" charset="0"/>
                    <a:cs typeface="Times New Roman" pitchFamily="18" charset="0"/>
                  </a:rPr>
                  <a:t>releváns</a:t>
                </a:r>
              </a:p>
              <a:p>
                <a:pPr marL="285750" lvl="1" indent="-285750">
                  <a:buFont typeface="Arial" pitchFamily="34" charset="0"/>
                  <a:buChar char="•"/>
                </a:pPr>
                <a:r>
                  <a:rPr lang="hu-HU" dirty="0" smtClean="0">
                    <a:latin typeface="Times New Roman" pitchFamily="18" charset="0"/>
                    <a:cs typeface="Times New Roman" pitchFamily="18" charset="0"/>
                  </a:rPr>
                  <a:t>önerő igazolása</a:t>
                </a:r>
                <a:endParaRPr lang="hu-H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6" name="Csoportba foglalás 15"/>
              <p:cNvGrpSpPr/>
              <p:nvPr/>
            </p:nvGrpSpPr>
            <p:grpSpPr>
              <a:xfrm>
                <a:off x="61341" y="1510844"/>
                <a:ext cx="1584176" cy="1782253"/>
                <a:chOff x="2615164" y="108971"/>
                <a:chExt cx="1584176" cy="1782253"/>
              </a:xfrm>
            </p:grpSpPr>
            <p:sp>
              <p:nvSpPr>
                <p:cNvPr id="17" name="Hatszög 16"/>
                <p:cNvSpPr/>
                <p:nvPr/>
              </p:nvSpPr>
              <p:spPr>
                <a:xfrm rot="5400000">
                  <a:off x="2516125" y="208010"/>
                  <a:ext cx="1782253" cy="1584176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sp>
            <p:sp>
              <p:nvSpPr>
                <p:cNvPr id="18" name="Hatszög 4"/>
                <p:cNvSpPr/>
                <p:nvPr/>
              </p:nvSpPr>
              <p:spPr>
                <a:xfrm>
                  <a:off x="2799898" y="530111"/>
                  <a:ext cx="1001708" cy="112182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lvl="0" algn="ctr" defTabSz="1600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hu-HU" sz="3600" kern="1200" dirty="0"/>
                </a:p>
              </p:txBody>
            </p:sp>
          </p:grpSp>
        </p:grpSp>
        <p:sp>
          <p:nvSpPr>
            <p:cNvPr id="20" name="Szövegdoboz 19"/>
            <p:cNvSpPr txBox="1"/>
            <p:nvPr/>
          </p:nvSpPr>
          <p:spPr>
            <a:xfrm>
              <a:off x="420306" y="2315676"/>
              <a:ext cx="1754862" cy="733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NEM </a:t>
              </a:r>
              <a:r>
                <a:rPr lang="hu-HU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kell a pályázathoz</a:t>
              </a:r>
              <a:endParaRPr lang="hu-H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2" name="Csoportba foglalás 31"/>
          <p:cNvGrpSpPr/>
          <p:nvPr/>
        </p:nvGrpSpPr>
        <p:grpSpPr>
          <a:xfrm>
            <a:off x="2411760" y="3789041"/>
            <a:ext cx="6516217" cy="1261733"/>
            <a:chOff x="2188693" y="3560557"/>
            <a:chExt cx="5002849" cy="1890881"/>
          </a:xfrm>
        </p:grpSpPr>
        <p:sp>
          <p:nvSpPr>
            <p:cNvPr id="12" name="Hatszög 11"/>
            <p:cNvSpPr/>
            <p:nvPr/>
          </p:nvSpPr>
          <p:spPr>
            <a:xfrm rot="5400000">
              <a:off x="3118982" y="2630268"/>
              <a:ext cx="1890881" cy="375146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Hatszög 29"/>
            <p:cNvSpPr/>
            <p:nvPr/>
          </p:nvSpPr>
          <p:spPr>
            <a:xfrm rot="5400000">
              <a:off x="5593798" y="3690998"/>
              <a:ext cx="1557224" cy="151216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1" name="Szövegdoboz 30"/>
            <p:cNvSpPr txBox="1"/>
            <p:nvPr/>
          </p:nvSpPr>
          <p:spPr>
            <a:xfrm>
              <a:off x="2759862" y="4021689"/>
              <a:ext cx="2653651" cy="1383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>
                  <a:latin typeface="Times New Roman" pitchFamily="18" charset="0"/>
                  <a:cs typeface="Times New Roman" pitchFamily="18" charset="0"/>
                </a:rPr>
                <a:t>Bankgaranciával egyenértékű biztosíték (</a:t>
              </a:r>
              <a:r>
                <a:rPr lang="hu-HU" dirty="0" smtClean="0">
                  <a:latin typeface="Times New Roman" pitchFamily="18" charset="0"/>
                  <a:cs typeface="Times New Roman" pitchFamily="18" charset="0"/>
                </a:rPr>
                <a:t>uniós jogszabályi előírás!</a:t>
              </a:r>
              <a:r>
                <a:rPr lang="hu-HU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hu-H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Szövegdoboz 28"/>
            <p:cNvSpPr txBox="1"/>
            <p:nvPr/>
          </p:nvSpPr>
          <p:spPr>
            <a:xfrm>
              <a:off x="5561042" y="3992211"/>
              <a:ext cx="1630500" cy="968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hu-HU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Előleg: a </a:t>
              </a:r>
              <a:r>
                <a:rPr lang="hu-HU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támogatás 50 </a:t>
              </a:r>
              <a:r>
                <a:rPr lang="hu-HU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%-áig</a:t>
              </a:r>
            </a:p>
          </p:txBody>
        </p:sp>
      </p:grpSp>
      <p:grpSp>
        <p:nvGrpSpPr>
          <p:cNvPr id="39" name="Csoportba foglalás 38"/>
          <p:cNvGrpSpPr/>
          <p:nvPr/>
        </p:nvGrpSpPr>
        <p:grpSpPr>
          <a:xfrm>
            <a:off x="5508104" y="4885263"/>
            <a:ext cx="3240361" cy="1928113"/>
            <a:chOff x="7343799" y="4764361"/>
            <a:chExt cx="3951659" cy="2215448"/>
          </a:xfrm>
        </p:grpSpPr>
        <p:sp>
          <p:nvSpPr>
            <p:cNvPr id="37" name="Hatszög 36"/>
            <p:cNvSpPr/>
            <p:nvPr/>
          </p:nvSpPr>
          <p:spPr>
            <a:xfrm rot="5400000">
              <a:off x="8211905" y="3896255"/>
              <a:ext cx="2215448" cy="395165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Szövegdoboz 34"/>
            <p:cNvSpPr txBox="1"/>
            <p:nvPr/>
          </p:nvSpPr>
          <p:spPr>
            <a:xfrm>
              <a:off x="7386444" y="5480574"/>
              <a:ext cx="3806983" cy="742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hu-HU" b="1" dirty="0" smtClean="0">
                  <a:latin typeface="Times New Roman" pitchFamily="18" charset="0"/>
                  <a:cs typeface="Times New Roman" pitchFamily="18" charset="0"/>
                </a:rPr>
                <a:t>Esetleges</a:t>
              </a:r>
            </a:p>
            <a:p>
              <a:pPr lvl="0" algn="ctr"/>
              <a:r>
                <a:rPr lang="hu-HU" b="1" dirty="0" smtClean="0">
                  <a:latin typeface="Times New Roman" pitchFamily="18" charset="0"/>
                  <a:cs typeface="Times New Roman" pitchFamily="18" charset="0"/>
                </a:rPr>
                <a:t>közbeszerzési kötelezettség</a:t>
              </a:r>
              <a:endParaRPr lang="hu-HU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1" name="Csoportba foglalás 40"/>
          <p:cNvGrpSpPr/>
          <p:nvPr/>
        </p:nvGrpSpPr>
        <p:grpSpPr>
          <a:xfrm>
            <a:off x="262408" y="4942409"/>
            <a:ext cx="4813648" cy="1654943"/>
            <a:chOff x="93367" y="4865246"/>
            <a:chExt cx="4813648" cy="1654943"/>
          </a:xfrm>
        </p:grpSpPr>
        <p:grpSp>
          <p:nvGrpSpPr>
            <p:cNvPr id="34" name="Csoportba foglalás 33"/>
            <p:cNvGrpSpPr/>
            <p:nvPr/>
          </p:nvGrpSpPr>
          <p:grpSpPr>
            <a:xfrm>
              <a:off x="1306615" y="4865246"/>
              <a:ext cx="3600400" cy="1654943"/>
              <a:chOff x="179511" y="4726385"/>
              <a:chExt cx="3600400" cy="2215448"/>
            </a:xfrm>
          </p:grpSpPr>
          <p:sp>
            <p:nvSpPr>
              <p:cNvPr id="13" name="Hatszög 12"/>
              <p:cNvSpPr/>
              <p:nvPr/>
            </p:nvSpPr>
            <p:spPr>
              <a:xfrm rot="5400000">
                <a:off x="871987" y="4033909"/>
                <a:ext cx="2215448" cy="3600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zövegdoboz 32"/>
              <p:cNvSpPr txBox="1"/>
              <p:nvPr/>
            </p:nvSpPr>
            <p:spPr>
              <a:xfrm>
                <a:off x="419653" y="5401492"/>
                <a:ext cx="3144466" cy="865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dirty="0" smtClean="0"/>
                  <a:t> 2014</a:t>
                </a:r>
                <a:r>
                  <a:rPr lang="hu-HU" dirty="0"/>
                  <a:t>. január </a:t>
                </a:r>
                <a:r>
                  <a:rPr lang="hu-HU" dirty="0" smtClean="0"/>
                  <a:t>01-jétől elszámolhatók</a:t>
                </a:r>
                <a:endParaRPr lang="hu-HU" dirty="0"/>
              </a:p>
            </p:txBody>
          </p:sp>
        </p:grpSp>
        <p:sp>
          <p:nvSpPr>
            <p:cNvPr id="40" name="Hatszög 39"/>
            <p:cNvSpPr/>
            <p:nvPr/>
          </p:nvSpPr>
          <p:spPr>
            <a:xfrm rot="5400000">
              <a:off x="157745" y="4980269"/>
              <a:ext cx="1296141" cy="142489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</p:grpSp>
      <p:sp>
        <p:nvSpPr>
          <p:cNvPr id="42" name="Szövegdoboz 41"/>
          <p:cNvSpPr txBox="1"/>
          <p:nvPr/>
        </p:nvSpPr>
        <p:spPr>
          <a:xfrm>
            <a:off x="297107" y="5445224"/>
            <a:ext cx="1394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Előkészítési </a:t>
            </a:r>
            <a:r>
              <a:rPr lang="hu-H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költségek </a:t>
            </a:r>
            <a:endParaRPr lang="hu-H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08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547887" y="1017904"/>
            <a:ext cx="5976664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hu-H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algn="r" fontAlgn="base">
              <a:spcBef>
                <a:spcPct val="0"/>
              </a:spcBef>
              <a:spcAft>
                <a:spcPct val="0"/>
              </a:spcAft>
              <a:defRPr sz="3600" b="1"/>
            </a:lvl2pPr>
            <a:lvl3pPr algn="r" fontAlgn="base">
              <a:spcBef>
                <a:spcPct val="0"/>
              </a:spcBef>
              <a:spcAft>
                <a:spcPct val="0"/>
              </a:spcAft>
              <a:defRPr sz="3600" b="1"/>
            </a:lvl3pPr>
            <a:lvl4pPr algn="r" fontAlgn="base">
              <a:spcBef>
                <a:spcPct val="0"/>
              </a:spcBef>
              <a:spcAft>
                <a:spcPct val="0"/>
              </a:spcAft>
              <a:defRPr sz="3600" b="1"/>
            </a:lvl4pPr>
            <a:lvl5pPr algn="r" fontAlgn="base">
              <a:spcBef>
                <a:spcPct val="0"/>
              </a:spcBef>
              <a:spcAft>
                <a:spcPct val="0"/>
              </a:spcAft>
              <a:defRPr sz="3600" b="1"/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 b="1"/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 b="1"/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 b="1"/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 b="1"/>
            </a:lvl9pPr>
          </a:lstStyle>
          <a:p>
            <a:r>
              <a:rPr lang="hu-HU" altLang="hu-HU" sz="2800" dirty="0"/>
              <a:t>Állattartó telepek </a:t>
            </a:r>
            <a:r>
              <a:rPr lang="hu-HU" altLang="hu-HU" sz="2800" dirty="0" smtClean="0"/>
              <a:t>korszerűsítése</a:t>
            </a:r>
            <a:endParaRPr altLang="hu-HU" sz="2800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232322" y="2492896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UcParenR"/>
            </a:pP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Versenyképesség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javítása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(építéssel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járó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technológiák,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gépek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beszerzése) </a:t>
            </a:r>
          </a:p>
          <a:p>
            <a:pPr indent="-457200" algn="just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  Energiafelhasználás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csökkentése, az erőforrás-hatékonyság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javítása – akár megújuló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energia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indent="-457200" algn="just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      felhasználásával</a:t>
            </a:r>
            <a:endParaRPr lang="hu-H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133090" y="3924345"/>
            <a:ext cx="878497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források legalább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80%-a kizárólag a </a:t>
            </a:r>
            <a:r>
              <a:rPr lang="hu-HU" sz="1600" b="1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1 275 000 euró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STÉ üzemmérettel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rendelkező </a:t>
            </a:r>
            <a:endParaRPr lang="hu-H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kis-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és közepes méretű mezőgazdasági termelők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számára biztosított.</a:t>
            </a:r>
          </a:p>
        </p:txBody>
      </p:sp>
      <p:sp>
        <p:nvSpPr>
          <p:cNvPr id="17" name="Téglalap 16"/>
          <p:cNvSpPr/>
          <p:nvPr/>
        </p:nvSpPr>
        <p:spPr>
          <a:xfrm>
            <a:off x="127125" y="5085184"/>
            <a:ext cx="85493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Maximum 100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pont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ebből a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üzleti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terv: 55 pont)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91628" y="5423738"/>
            <a:ext cx="85128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sertés-, és baromfiágazatban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integrációban részt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vevők 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többletpontot kaphatnak. 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églalap 19"/>
          <p:cNvSpPr/>
          <p:nvPr/>
        </p:nvSpPr>
        <p:spPr>
          <a:xfrm>
            <a:off x="133090" y="6008513"/>
            <a:ext cx="85493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millió forint teljes projektösszeg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alatt egyszerűsített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(pénzügyi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fejezet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nélküli)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üzleti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terv 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Csoportba foglalás 10"/>
          <p:cNvGrpSpPr/>
          <p:nvPr/>
        </p:nvGrpSpPr>
        <p:grpSpPr>
          <a:xfrm>
            <a:off x="99567" y="4581128"/>
            <a:ext cx="8818499" cy="576064"/>
            <a:chOff x="3129684" y="149101"/>
            <a:chExt cx="3207023" cy="1651099"/>
          </a:xfrm>
        </p:grpSpPr>
        <p:sp>
          <p:nvSpPr>
            <p:cNvPr id="15" name="Hatszög 14"/>
            <p:cNvSpPr/>
            <p:nvPr/>
          </p:nvSpPr>
          <p:spPr>
            <a:xfrm rot="5400000">
              <a:off x="3907646" y="-628861"/>
              <a:ext cx="1651099" cy="32070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Hatszög 4"/>
            <p:cNvSpPr/>
            <p:nvPr/>
          </p:nvSpPr>
          <p:spPr>
            <a:xfrm>
              <a:off x="3664188" y="424280"/>
              <a:ext cx="2138015" cy="11007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hu-H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Kiválasztási kritériumok:</a:t>
              </a:r>
            </a:p>
          </p:txBody>
        </p:sp>
      </p:grpSp>
      <p:grpSp>
        <p:nvGrpSpPr>
          <p:cNvPr id="22" name="Csoportba foglalás 21"/>
          <p:cNvGrpSpPr/>
          <p:nvPr/>
        </p:nvGrpSpPr>
        <p:grpSpPr>
          <a:xfrm>
            <a:off x="46137" y="1954557"/>
            <a:ext cx="8980164" cy="549799"/>
            <a:chOff x="3129684" y="337396"/>
            <a:chExt cx="3207023" cy="1437701"/>
          </a:xfrm>
        </p:grpSpPr>
        <p:sp>
          <p:nvSpPr>
            <p:cNvPr id="23" name="Hatszög 22"/>
            <p:cNvSpPr/>
            <p:nvPr/>
          </p:nvSpPr>
          <p:spPr>
            <a:xfrm rot="5400000">
              <a:off x="4014345" y="-547265"/>
              <a:ext cx="1437701" cy="32070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Hatszög 4"/>
            <p:cNvSpPr/>
            <p:nvPr/>
          </p:nvSpPr>
          <p:spPr>
            <a:xfrm>
              <a:off x="3664188" y="507119"/>
              <a:ext cx="2376970" cy="10584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hu-H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Támogatható </a:t>
              </a:r>
              <a:r>
                <a:rPr lang="hu-H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tevékenységek:</a:t>
              </a:r>
            </a:p>
          </p:txBody>
        </p:sp>
      </p:grpSp>
      <p:grpSp>
        <p:nvGrpSpPr>
          <p:cNvPr id="14" name="Csoportba foglalás 13"/>
          <p:cNvGrpSpPr/>
          <p:nvPr/>
        </p:nvGrpSpPr>
        <p:grpSpPr>
          <a:xfrm>
            <a:off x="75481" y="3297829"/>
            <a:ext cx="8980164" cy="549799"/>
            <a:chOff x="3129684" y="337398"/>
            <a:chExt cx="3207023" cy="1437701"/>
          </a:xfrm>
        </p:grpSpPr>
        <p:sp>
          <p:nvSpPr>
            <p:cNvPr id="19" name="Hatszög 18"/>
            <p:cNvSpPr/>
            <p:nvPr/>
          </p:nvSpPr>
          <p:spPr>
            <a:xfrm rot="5400000">
              <a:off x="4014345" y="-547263"/>
              <a:ext cx="1437701" cy="32070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Hatszög 4"/>
            <p:cNvSpPr/>
            <p:nvPr/>
          </p:nvSpPr>
          <p:spPr>
            <a:xfrm>
              <a:off x="3664188" y="507119"/>
              <a:ext cx="2376970" cy="10584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hu-HU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Források felhasználása:</a:t>
              </a:r>
              <a:endParaRPr lang="hu-H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35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6084168" y="5746180"/>
            <a:ext cx="2822217" cy="7487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altLang="hu-HU" b="1" u="sng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Benyújtás első szakasza:</a:t>
            </a:r>
            <a:endParaRPr lang="hu-HU" b="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altLang="hu-HU" sz="16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2016.05.19. </a:t>
            </a:r>
            <a:r>
              <a:rPr lang="hu-HU" altLang="hu-HU" sz="16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hu-HU" altLang="hu-HU" sz="16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2016.07.18.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altLang="hu-HU" sz="16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(mód. </a:t>
            </a:r>
            <a:r>
              <a:rPr lang="hu-HU" altLang="hu-H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altLang="hu-HU" sz="16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latt)</a:t>
            </a:r>
            <a:endParaRPr lang="hu-HU" sz="1600" b="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331640" y="1105580"/>
            <a:ext cx="643013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hu-H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algn="r" fontAlgn="base">
              <a:spcBef>
                <a:spcPct val="0"/>
              </a:spcBef>
              <a:spcAft>
                <a:spcPct val="0"/>
              </a:spcAft>
              <a:defRPr sz="3600" b="1"/>
            </a:lvl2pPr>
            <a:lvl3pPr algn="r" fontAlgn="base">
              <a:spcBef>
                <a:spcPct val="0"/>
              </a:spcBef>
              <a:spcAft>
                <a:spcPct val="0"/>
              </a:spcAft>
              <a:defRPr sz="3600" b="1"/>
            </a:lvl3pPr>
            <a:lvl4pPr algn="r" fontAlgn="base">
              <a:spcBef>
                <a:spcPct val="0"/>
              </a:spcBef>
              <a:spcAft>
                <a:spcPct val="0"/>
              </a:spcAft>
              <a:defRPr sz="3600" b="1"/>
            </a:lvl4pPr>
            <a:lvl5pPr algn="r" fontAlgn="base">
              <a:spcBef>
                <a:spcPct val="0"/>
              </a:spcBef>
              <a:spcAft>
                <a:spcPct val="0"/>
              </a:spcAft>
              <a:defRPr sz="3600" b="1"/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 b="1"/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 b="1"/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 b="1"/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 b="1"/>
            </a:lvl9pPr>
          </a:lstStyle>
          <a:p>
            <a:r>
              <a:rPr lang="hu-HU" dirty="0"/>
              <a:t>Baromfitartó telepek korszerűsítése</a:t>
            </a:r>
          </a:p>
        </p:txBody>
      </p:sp>
      <p:grpSp>
        <p:nvGrpSpPr>
          <p:cNvPr id="30" name="Csoportba foglalás 29"/>
          <p:cNvGrpSpPr/>
          <p:nvPr/>
        </p:nvGrpSpPr>
        <p:grpSpPr>
          <a:xfrm>
            <a:off x="538373" y="1988840"/>
            <a:ext cx="6017382" cy="2020238"/>
            <a:chOff x="1689322" y="1772816"/>
            <a:chExt cx="6017382" cy="2020238"/>
          </a:xfrm>
        </p:grpSpPr>
        <p:sp>
          <p:nvSpPr>
            <p:cNvPr id="10" name="Hatszög 9"/>
            <p:cNvSpPr/>
            <p:nvPr/>
          </p:nvSpPr>
          <p:spPr>
            <a:xfrm rot="5400000">
              <a:off x="4013109" y="99459"/>
              <a:ext cx="2020238" cy="536695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9322" y="1966375"/>
              <a:ext cx="1389343" cy="1534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Szövegdoboz 13"/>
            <p:cNvSpPr txBox="1"/>
            <p:nvPr/>
          </p:nvSpPr>
          <p:spPr>
            <a:xfrm>
              <a:off x="3333216" y="1988840"/>
              <a:ext cx="4261941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u="sng" dirty="0" smtClean="0">
                  <a:latin typeface="Times New Roman" pitchFamily="18" charset="0"/>
                  <a:cs typeface="Times New Roman" pitchFamily="18" charset="0"/>
                </a:rPr>
                <a:t>Támogatási célok: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versenyképesség javítása,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az </a:t>
              </a:r>
              <a:r>
                <a:rPr lang="hu-HU" sz="1600" dirty="0">
                  <a:latin typeface="Times New Roman" pitchFamily="18" charset="0"/>
                  <a:cs typeface="Times New Roman" pitchFamily="18" charset="0"/>
                </a:rPr>
                <a:t>ágazat </a:t>
              </a:r>
              <a:r>
                <a:rPr lang="hu-HU" sz="1600" dirty="0" err="1" smtClean="0">
                  <a:latin typeface="Times New Roman" pitchFamily="18" charset="0"/>
                  <a:cs typeface="Times New Roman" pitchFamily="18" charset="0"/>
                </a:rPr>
                <a:t>foglalkoztatotti</a:t>
              </a:r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 számának növelése,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a </a:t>
              </a:r>
              <a:r>
                <a:rPr lang="hu-HU" sz="1600" dirty="0">
                  <a:latin typeface="Times New Roman" pitchFamily="18" charset="0"/>
                  <a:cs typeface="Times New Roman" pitchFamily="18" charset="0"/>
                </a:rPr>
                <a:t>hozzáadott érték termelésének </a:t>
              </a:r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fokozása,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új</a:t>
              </a:r>
              <a:r>
                <a:rPr lang="hu-HU" sz="1600" dirty="0">
                  <a:latin typeface="Times New Roman" pitchFamily="18" charset="0"/>
                  <a:cs typeface="Times New Roman" pitchFamily="18" charset="0"/>
                </a:rPr>
                <a:t>, innovatív és környezetbarát technológiák elterjesztésének támogatása </a:t>
              </a:r>
              <a:endParaRPr lang="hu-HU" sz="16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Csoportba foglalás 26"/>
          <p:cNvGrpSpPr/>
          <p:nvPr/>
        </p:nvGrpSpPr>
        <p:grpSpPr>
          <a:xfrm>
            <a:off x="1428670" y="5013176"/>
            <a:ext cx="4324382" cy="1565253"/>
            <a:chOff x="871160" y="5163509"/>
            <a:chExt cx="4324382" cy="1302044"/>
          </a:xfrm>
        </p:grpSpPr>
        <p:grpSp>
          <p:nvGrpSpPr>
            <p:cNvPr id="26" name="Csoportba foglalás 25"/>
            <p:cNvGrpSpPr/>
            <p:nvPr/>
          </p:nvGrpSpPr>
          <p:grpSpPr>
            <a:xfrm>
              <a:off x="871160" y="5163509"/>
              <a:ext cx="4324382" cy="1302044"/>
              <a:chOff x="823681" y="5163509"/>
              <a:chExt cx="4324382" cy="1302044"/>
            </a:xfrm>
          </p:grpSpPr>
          <p:sp>
            <p:nvSpPr>
              <p:cNvPr id="9" name="Hatszög 8"/>
              <p:cNvSpPr/>
              <p:nvPr/>
            </p:nvSpPr>
            <p:spPr>
              <a:xfrm rot="5400000">
                <a:off x="2640493" y="3957982"/>
                <a:ext cx="1302044" cy="3713097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3681" y="5283308"/>
                <a:ext cx="1127106" cy="10659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Szövegdoboz 14"/>
            <p:cNvSpPr txBox="1"/>
            <p:nvPr/>
          </p:nvSpPr>
          <p:spPr>
            <a:xfrm>
              <a:off x="2161275" y="5453295"/>
              <a:ext cx="242927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u="sng" dirty="0" smtClean="0">
                  <a:latin typeface="Times New Roman" pitchFamily="18" charset="0"/>
                  <a:cs typeface="Times New Roman" pitchFamily="18" charset="0"/>
                </a:rPr>
                <a:t>Támogatási intenzitás:</a:t>
              </a:r>
            </a:p>
            <a:p>
              <a:pPr lvl="0"/>
              <a:r>
                <a:rPr lang="hu-HU" altLang="hu-HU" sz="1600" dirty="0">
                  <a:latin typeface="Times New Roman" pitchFamily="18" charset="0"/>
                  <a:cs typeface="Times New Roman" pitchFamily="18" charset="0"/>
                </a:rPr>
                <a:t>Konvergencia régió: 50% </a:t>
              </a:r>
            </a:p>
            <a:p>
              <a:pPr lvl="0"/>
              <a:r>
                <a:rPr lang="hu-HU" altLang="hu-HU" sz="1600" dirty="0" err="1">
                  <a:latin typeface="Times New Roman" pitchFamily="18" charset="0"/>
                  <a:cs typeface="Times New Roman" pitchFamily="18" charset="0"/>
                </a:rPr>
                <a:t>Közép-Mo-i</a:t>
              </a:r>
              <a:r>
                <a:rPr lang="hu-HU" altLang="hu-HU" sz="1600" dirty="0">
                  <a:latin typeface="Times New Roman" pitchFamily="18" charset="0"/>
                  <a:cs typeface="Times New Roman" pitchFamily="18" charset="0"/>
                </a:rPr>
                <a:t> régió: 40</a:t>
              </a:r>
              <a:r>
                <a:rPr lang="hu-HU" altLang="hu-HU" sz="1600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hu-H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Szövegdoboz 18"/>
          <p:cNvSpPr txBox="1"/>
          <p:nvPr/>
        </p:nvSpPr>
        <p:spPr>
          <a:xfrm>
            <a:off x="6841304" y="2348880"/>
            <a:ext cx="219573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hu-H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Keretösszeg:</a:t>
            </a:r>
          </a:p>
          <a:p>
            <a:pPr algn="ctr"/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19,86 Mrd Ft</a:t>
            </a:r>
            <a:endParaRPr lang="hu-H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207402" y="3858657"/>
            <a:ext cx="2571538" cy="11849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hu-HU" b="1" u="sng" dirty="0" smtClean="0">
                <a:latin typeface="Times New Roman" pitchFamily="18" charset="0"/>
                <a:cs typeface="Times New Roman" pitchFamily="18" charset="0"/>
              </a:rPr>
              <a:t>Jogosultak:</a:t>
            </a:r>
          </a:p>
          <a:p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g.-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termelők</a:t>
            </a:r>
          </a:p>
          <a:p>
            <a:pPr marL="285750" indent="-285750">
              <a:buFontTx/>
              <a:buChar char="-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min. 6000 € STÉ</a:t>
            </a:r>
          </a:p>
          <a:p>
            <a:pPr marL="285750" indent="-285750">
              <a:buFontTx/>
              <a:buChar char="-"/>
            </a:pP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in. 50%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mg.-i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árbevétel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9" name="Csoportba foglalás 28"/>
          <p:cNvGrpSpPr/>
          <p:nvPr/>
        </p:nvGrpSpPr>
        <p:grpSpPr>
          <a:xfrm>
            <a:off x="3277368" y="3803170"/>
            <a:ext cx="4436124" cy="1426030"/>
            <a:chOff x="845310" y="3797827"/>
            <a:chExt cx="4436124" cy="1221252"/>
          </a:xfrm>
        </p:grpSpPr>
        <p:sp>
          <p:nvSpPr>
            <p:cNvPr id="5" name="Hatszög 4"/>
            <p:cNvSpPr/>
            <p:nvPr/>
          </p:nvSpPr>
          <p:spPr>
            <a:xfrm rot="5400000">
              <a:off x="2089416" y="2553721"/>
              <a:ext cx="1221252" cy="370946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Szövegdoboz 3"/>
            <p:cNvSpPr txBox="1"/>
            <p:nvPr/>
          </p:nvSpPr>
          <p:spPr>
            <a:xfrm>
              <a:off x="1362808" y="4048050"/>
              <a:ext cx="259228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u="sng" dirty="0" smtClean="0">
                  <a:latin typeface="Times New Roman" pitchFamily="18" charset="0"/>
                  <a:cs typeface="Times New Roman" pitchFamily="18" charset="0"/>
                </a:rPr>
                <a:t>Max. támogatási összeg:</a:t>
              </a:r>
              <a:endParaRPr lang="hu-HU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Egyéni: 500 millió Ft</a:t>
              </a:r>
            </a:p>
            <a:p>
              <a:r>
                <a:rPr lang="hu-HU" sz="1600" dirty="0" smtClean="0">
                  <a:latin typeface="Times New Roman" pitchFamily="18" charset="0"/>
                  <a:cs typeface="Times New Roman" pitchFamily="18" charset="0"/>
                </a:rPr>
                <a:t>Kollektív: 1 000 millió Ft </a:t>
              </a:r>
              <a:endParaRPr lang="hu-H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6166" y="3847241"/>
              <a:ext cx="1125268" cy="1110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077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40" y="3341880"/>
            <a:ext cx="4688160" cy="351612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48680"/>
            <a:ext cx="5853071" cy="32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2" y="2564904"/>
            <a:ext cx="5751743" cy="4313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764704"/>
            <a:ext cx="4644008" cy="340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4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pPr/>
              <a:t>11</a:t>
            </a:fld>
            <a:endParaRPr lang="hu-HU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13904297"/>
              </p:ext>
            </p:extLst>
          </p:nvPr>
        </p:nvGraphicFramePr>
        <p:xfrm>
          <a:off x="35496" y="1556792"/>
          <a:ext cx="9145016" cy="5330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églalap 11"/>
          <p:cNvSpPr/>
          <p:nvPr/>
        </p:nvSpPr>
        <p:spPr>
          <a:xfrm>
            <a:off x="4067944" y="1946089"/>
            <a:ext cx="3528392" cy="1403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hu-HU" altLang="hu-HU" b="1" u="sng" dirty="0">
                <a:latin typeface="Times New Roman" pitchFamily="18" charset="0"/>
                <a:cs typeface="Times New Roman" pitchFamily="18" charset="0"/>
              </a:rPr>
              <a:t>Támogatási </a:t>
            </a:r>
            <a:r>
              <a:rPr lang="hu-HU" altLang="hu-HU" b="1" u="sng" dirty="0" smtClean="0">
                <a:latin typeface="Times New Roman" pitchFamily="18" charset="0"/>
                <a:cs typeface="Times New Roman" pitchFamily="18" charset="0"/>
              </a:rPr>
              <a:t>célok:</a:t>
            </a:r>
            <a:endParaRPr lang="hu-HU" altLang="hu-HU" b="1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hu-HU" altLang="hu-HU" sz="1500" b="1" dirty="0" smtClean="0">
                <a:latin typeface="Times New Roman" pitchFamily="18" charset="0"/>
                <a:cs typeface="Times New Roman" pitchFamily="18" charset="0"/>
              </a:rPr>
              <a:t>Előírásoknak való megfelelés</a:t>
            </a:r>
            <a:r>
              <a:rPr lang="hu-HU" altLang="hu-HU" sz="1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71450" indent="-171450"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hu-HU" altLang="hu-HU" sz="1500" dirty="0" smtClean="0">
                <a:latin typeface="Times New Roman" pitchFamily="18" charset="0"/>
                <a:cs typeface="Times New Roman" pitchFamily="18" charset="0"/>
              </a:rPr>
              <a:t>Új infrastruktúra </a:t>
            </a:r>
            <a:r>
              <a:rPr lang="hu-HU" altLang="hu-HU" sz="1500" dirty="0">
                <a:latin typeface="Times New Roman" pitchFamily="18" charset="0"/>
                <a:cs typeface="Times New Roman" pitchFamily="18" charset="0"/>
              </a:rPr>
              <a:t>beszerzése és </a:t>
            </a:r>
            <a:r>
              <a:rPr lang="hu-HU" altLang="hu-HU" sz="1500" dirty="0" smtClean="0">
                <a:latin typeface="Times New Roman" pitchFamily="18" charset="0"/>
                <a:cs typeface="Times New Roman" pitchFamily="18" charset="0"/>
              </a:rPr>
              <a:t>felújítása;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hu-HU" altLang="hu-HU" sz="1500" dirty="0" smtClean="0">
                <a:latin typeface="Times New Roman" pitchFamily="18" charset="0"/>
                <a:cs typeface="Times New Roman" pitchFamily="18" charset="0"/>
              </a:rPr>
              <a:t>Kapcsolódó erő </a:t>
            </a:r>
            <a:r>
              <a:rPr lang="hu-HU" altLang="hu-HU" sz="1500" dirty="0">
                <a:latin typeface="Times New Roman" pitchFamily="18" charset="0"/>
                <a:cs typeface="Times New Roman" pitchFamily="18" charset="0"/>
              </a:rPr>
              <a:t>és munkagépek </a:t>
            </a:r>
            <a:r>
              <a:rPr lang="hu-HU" altLang="hu-HU" sz="1500" dirty="0" smtClean="0">
                <a:latin typeface="Times New Roman" pitchFamily="18" charset="0"/>
                <a:cs typeface="Times New Roman" pitchFamily="18" charset="0"/>
              </a:rPr>
              <a:t>beszerzése;</a:t>
            </a:r>
            <a:endParaRPr lang="hu-HU" altLang="hu-H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691680" y="863715"/>
            <a:ext cx="582194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hu-H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algn="r" fontAlgn="base">
              <a:spcBef>
                <a:spcPct val="0"/>
              </a:spcBef>
              <a:spcAft>
                <a:spcPct val="0"/>
              </a:spcAft>
              <a:defRPr sz="3600" b="1"/>
            </a:lvl2pPr>
            <a:lvl3pPr algn="r" fontAlgn="base">
              <a:spcBef>
                <a:spcPct val="0"/>
              </a:spcBef>
              <a:spcAft>
                <a:spcPct val="0"/>
              </a:spcAft>
              <a:defRPr sz="3600" b="1"/>
            </a:lvl3pPr>
            <a:lvl4pPr algn="r" fontAlgn="base">
              <a:spcBef>
                <a:spcPct val="0"/>
              </a:spcBef>
              <a:spcAft>
                <a:spcPct val="0"/>
              </a:spcAft>
              <a:defRPr sz="3600" b="1"/>
            </a:lvl4pPr>
            <a:lvl5pPr algn="r" fontAlgn="base">
              <a:spcBef>
                <a:spcPct val="0"/>
              </a:spcBef>
              <a:spcAft>
                <a:spcPct val="0"/>
              </a:spcAft>
              <a:defRPr sz="3600" b="1"/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 b="1"/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 b="1"/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 b="1"/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 b="1"/>
            </a:lvl9pPr>
          </a:lstStyle>
          <a:p>
            <a:r>
              <a:rPr lang="hu-HU" altLang="hu-HU" sz="2800" dirty="0"/>
              <a:t>Trágyatároló építése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7020272" y="3212976"/>
            <a:ext cx="2062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hu-HU" altLang="hu-HU" b="1" u="sng" dirty="0">
                <a:latin typeface="Times New Roman" pitchFamily="18" charset="0"/>
                <a:cs typeface="Times New Roman" pitchFamily="18" charset="0"/>
              </a:rPr>
              <a:t>Támogatási keret:</a:t>
            </a:r>
          </a:p>
          <a:p>
            <a:pPr lvl="0" algn="ctr"/>
            <a:r>
              <a:rPr lang="hu-HU" altLang="hu-HU" b="1" dirty="0">
                <a:latin typeface="Times New Roman" pitchFamily="18" charset="0"/>
                <a:cs typeface="Times New Roman" pitchFamily="18" charset="0"/>
              </a:rPr>
              <a:t>5,6 Mrd Ft</a:t>
            </a:r>
          </a:p>
        </p:txBody>
      </p:sp>
    </p:spTree>
    <p:extLst>
      <p:ext uri="{BB962C8B-B14F-4D97-AF65-F5344CB8AC3E}">
        <p14:creationId xmlns:p14="http://schemas.microsoft.com/office/powerpoint/2010/main" val="4543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36887120"/>
              </p:ext>
            </p:extLst>
          </p:nvPr>
        </p:nvGraphicFramePr>
        <p:xfrm>
          <a:off x="0" y="1556792"/>
          <a:ext cx="9108504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églalap 11"/>
          <p:cNvSpPr/>
          <p:nvPr/>
        </p:nvSpPr>
        <p:spPr>
          <a:xfrm>
            <a:off x="3131840" y="2276872"/>
            <a:ext cx="403244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/>
            <a:r>
              <a:rPr lang="hu-HU" altLang="hu-HU" b="1" u="sng" dirty="0" smtClean="0">
                <a:latin typeface="Times New Roman" pitchFamily="18" charset="0"/>
                <a:cs typeface="Times New Roman" pitchFamily="18" charset="0"/>
              </a:rPr>
              <a:t>Támogatási célok:</a:t>
            </a:r>
            <a:endParaRPr lang="hu-HU" altLang="hu-HU" b="1" dirty="0">
              <a:latin typeface="Times New Roman" pitchFamily="18" charset="0"/>
              <a:cs typeface="Times New Roman" pitchFamily="18" charset="0"/>
            </a:endParaRPr>
          </a:p>
          <a:p>
            <a:pPr marL="177800" indent="-177800" algn="just">
              <a:buFont typeface="Arial" pitchFamily="34" charset="0"/>
              <a:buChar char="•"/>
            </a:pPr>
            <a:r>
              <a:rPr lang="hu-HU" altLang="hu-HU" sz="1600" dirty="0" smtClean="0">
                <a:latin typeface="Times New Roman" pitchFamily="18" charset="0"/>
                <a:cs typeface="Times New Roman" pitchFamily="18" charset="0"/>
              </a:rPr>
              <a:t>kapacitásbővítés 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hu-HU" altLang="hu-HU" sz="1600" dirty="0" smtClean="0">
                <a:latin typeface="Times New Roman" pitchFamily="18" charset="0"/>
                <a:cs typeface="Times New Roman" pitchFamily="18" charset="0"/>
              </a:rPr>
              <a:t>technológia-fejlesztés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hu-HU" altLang="hu-HU" sz="1600" dirty="0" smtClean="0">
                <a:latin typeface="Times New Roman" pitchFamily="18" charset="0"/>
                <a:cs typeface="Times New Roman" pitchFamily="18" charset="0"/>
              </a:rPr>
              <a:t>foglalkoztatás bővítése;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hu-HU" altLang="hu-HU" sz="1600" dirty="0" smtClean="0">
                <a:latin typeface="Times New Roman" pitchFamily="18" charset="0"/>
                <a:cs typeface="Times New Roman" pitchFamily="18" charset="0"/>
              </a:rPr>
              <a:t>energiahatékonyság növelése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hu-HU" altLang="hu-HU" sz="1600" dirty="0" smtClean="0">
                <a:latin typeface="Times New Roman" pitchFamily="18" charset="0"/>
                <a:cs typeface="Times New Roman" pitchFamily="18" charset="0"/>
              </a:rPr>
              <a:t>környezeti erőforrás-hatékonyság növelése.</a:t>
            </a:r>
            <a:endParaRPr lang="hu-HU" alt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187624" y="827130"/>
            <a:ext cx="685146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hu-H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algn="r" fontAlgn="base">
              <a:spcBef>
                <a:spcPct val="0"/>
              </a:spcBef>
              <a:spcAft>
                <a:spcPct val="0"/>
              </a:spcAft>
              <a:defRPr sz="3600" b="1"/>
            </a:lvl2pPr>
            <a:lvl3pPr algn="r" fontAlgn="base">
              <a:spcBef>
                <a:spcPct val="0"/>
              </a:spcBef>
              <a:spcAft>
                <a:spcPct val="0"/>
              </a:spcAft>
              <a:defRPr sz="3600" b="1"/>
            </a:lvl3pPr>
            <a:lvl4pPr algn="r" fontAlgn="base">
              <a:spcBef>
                <a:spcPct val="0"/>
              </a:spcBef>
              <a:spcAft>
                <a:spcPct val="0"/>
              </a:spcAft>
              <a:defRPr sz="3600" b="1"/>
            </a:lvl4pPr>
            <a:lvl5pPr algn="r" fontAlgn="base">
              <a:spcBef>
                <a:spcPct val="0"/>
              </a:spcBef>
              <a:spcAft>
                <a:spcPct val="0"/>
              </a:spcAft>
              <a:defRPr sz="3600" b="1"/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 b="1"/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 b="1"/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 b="1"/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 b="1"/>
            </a:lvl9pPr>
          </a:lstStyle>
          <a:p>
            <a:r>
              <a:rPr altLang="hu-HU" sz="2800" dirty="0"/>
              <a:t>Élelmiszeripar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7043836" y="1915234"/>
            <a:ext cx="212372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hu-H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Keretösszeg:</a:t>
            </a:r>
          </a:p>
          <a:p>
            <a:pPr algn="ctr"/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151 Mrd Ft</a:t>
            </a:r>
          </a:p>
        </p:txBody>
      </p:sp>
    </p:spTree>
    <p:extLst>
      <p:ext uri="{BB962C8B-B14F-4D97-AF65-F5344CB8AC3E}">
        <p14:creationId xmlns:p14="http://schemas.microsoft.com/office/powerpoint/2010/main" val="23059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16016" y="1484203"/>
            <a:ext cx="4439344" cy="523220"/>
          </a:xfr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Háztáji tyúktartás</a:t>
            </a:r>
            <a:endParaRPr lang="hu-H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Tartalom hely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20688"/>
            <a:ext cx="4716016" cy="61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8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 txBox="1">
            <a:spLocks/>
          </p:cNvSpPr>
          <p:nvPr/>
        </p:nvSpPr>
        <p:spPr bwMode="auto">
          <a:xfrm>
            <a:off x="1403648" y="980728"/>
            <a:ext cx="735811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hu-HU"/>
            </a:defPPr>
            <a:lvl1pPr algn="ctr">
              <a:defRPr sz="2200" b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hu-HU" altLang="hu-HU" sz="3600" dirty="0"/>
              <a:t>Köszönöm megtisztelő figyelmüket!</a:t>
            </a:r>
          </a:p>
        </p:txBody>
      </p:sp>
      <p:sp>
        <p:nvSpPr>
          <p:cNvPr id="39939" name="Subtitle 2"/>
          <p:cNvSpPr>
            <a:spLocks/>
          </p:cNvSpPr>
          <p:nvPr/>
        </p:nvSpPr>
        <p:spPr bwMode="auto">
          <a:xfrm>
            <a:off x="1979613" y="2420938"/>
            <a:ext cx="518477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11022" y="2708920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smtClean="0">
                <a:solidFill>
                  <a:srgbClr val="FEA02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Miniszterelnökség</a:t>
            </a:r>
          </a:p>
          <a:p>
            <a:pPr algn="ctr"/>
            <a:r>
              <a:rPr lang="hu-HU" sz="1600" dirty="0" smtClean="0">
                <a:solidFill>
                  <a:srgbClr val="FEA02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Agrár-vidékfejlesztésért felelős Államtitkárság</a:t>
            </a:r>
          </a:p>
          <a:p>
            <a:pPr algn="ctr"/>
            <a:r>
              <a:rPr lang="hu-HU" sz="1600" dirty="0" smtClean="0">
                <a:solidFill>
                  <a:srgbClr val="FEA02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6000 Kecskemét, Ipoly u. 1.</a:t>
            </a:r>
            <a:endParaRPr lang="hu-HU" sz="1600" dirty="0">
              <a:solidFill>
                <a:srgbClr val="FEA022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miabonyunk.hu/images/lazacsirk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62740"/>
            <a:ext cx="3541690" cy="519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églalap 13"/>
          <p:cNvSpPr/>
          <p:nvPr/>
        </p:nvSpPr>
        <p:spPr>
          <a:xfrm>
            <a:off x="1619672" y="4005064"/>
            <a:ext cx="1919021" cy="9593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sz="1600" b="0" kern="1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www.kormany.hu  </a:t>
            </a:r>
            <a:endParaRPr lang="hu-HU" sz="1600" b="0" kern="1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1664697" y="5157192"/>
            <a:ext cx="1827183" cy="6951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sz="1600" kern="1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www.palyazat.gov.hu</a:t>
            </a:r>
            <a:r>
              <a:rPr lang="hu-HU" sz="1600" kern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hu-HU" sz="1600" kern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7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8860</TotalTime>
  <Words>623</Words>
  <Application>Microsoft Office PowerPoint</Application>
  <PresentationFormat>Diavetítés a képernyőre (4:3 oldalarány)</PresentationFormat>
  <Paragraphs>148</Paragraphs>
  <Slides>14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Office-téma</vt:lpstr>
      <vt:lpstr>Vidékfejlesztési Program Baromfitartó telepek korszerűsítése</vt:lpstr>
      <vt:lpstr>Az étkezési tojás termelése alakulása Magyarországon (2000-2014)</vt:lpstr>
      <vt:lpstr>Tojásfogyasztás (db/fő/év)</vt:lpstr>
      <vt:lpstr>Vidékfejlesztési Program 2014-2020</vt:lpstr>
      <vt:lpstr>PowerPoint bemutató</vt:lpstr>
      <vt:lpstr>Általános pályázati feltételek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Háztáji tyúktartás</vt:lpstr>
      <vt:lpstr>PowerPoint bemutató</vt:lpstr>
    </vt:vector>
  </TitlesOfParts>
  <Company>KD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Balogh Attila</dc:creator>
  <cp:lastModifiedBy>Mezei Dávid dr.</cp:lastModifiedBy>
  <cp:revision>779</cp:revision>
  <cp:lastPrinted>2016-03-31T08:12:49Z</cp:lastPrinted>
  <dcterms:created xsi:type="dcterms:W3CDTF">2014-09-15T07:33:28Z</dcterms:created>
  <dcterms:modified xsi:type="dcterms:W3CDTF">2016-04-25T19:39:27Z</dcterms:modified>
</cp:coreProperties>
</file>